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60" r:id="rId2"/>
    <p:sldMasterId id="2147483673" r:id="rId3"/>
    <p:sldMasterId id="2147483685" r:id="rId4"/>
    <p:sldMasterId id="2147483698" r:id="rId5"/>
    <p:sldMasterId id="2147483710" r:id="rId6"/>
    <p:sldMasterId id="2147483724" r:id="rId7"/>
  </p:sldMasterIdLst>
  <p:notesMasterIdLst>
    <p:notesMasterId r:id="rId52"/>
  </p:notesMasterIdLst>
  <p:handoutMasterIdLst>
    <p:handoutMasterId r:id="rId53"/>
  </p:handoutMasterIdLst>
  <p:sldIdLst>
    <p:sldId id="351" r:id="rId8"/>
    <p:sldId id="355" r:id="rId9"/>
    <p:sldId id="356" r:id="rId10"/>
    <p:sldId id="353" r:id="rId11"/>
    <p:sldId id="357" r:id="rId12"/>
    <p:sldId id="383" r:id="rId13"/>
    <p:sldId id="358" r:id="rId14"/>
    <p:sldId id="385" r:id="rId15"/>
    <p:sldId id="412" r:id="rId16"/>
    <p:sldId id="361" r:id="rId17"/>
    <p:sldId id="362" r:id="rId18"/>
    <p:sldId id="366" r:id="rId19"/>
    <p:sldId id="363" r:id="rId20"/>
    <p:sldId id="359" r:id="rId21"/>
    <p:sldId id="368" r:id="rId22"/>
    <p:sldId id="371" r:id="rId23"/>
    <p:sldId id="372" r:id="rId24"/>
    <p:sldId id="386" r:id="rId25"/>
    <p:sldId id="387" r:id="rId26"/>
    <p:sldId id="388" r:id="rId27"/>
    <p:sldId id="389" r:id="rId28"/>
    <p:sldId id="390" r:id="rId29"/>
    <p:sldId id="413" r:id="rId30"/>
    <p:sldId id="393" r:id="rId31"/>
    <p:sldId id="391" r:id="rId32"/>
    <p:sldId id="392"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Lst>
  <p:sldSz cx="9144000" cy="6858000" type="letter"/>
  <p:notesSz cx="6997700" cy="92837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9900"/>
    <a:srgbClr val="FF9900"/>
    <a:srgbClr val="330066"/>
    <a:srgbClr val="003399"/>
    <a:srgbClr val="990000"/>
    <a:srgbClr val="66CC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0" autoAdjust="0"/>
    <p:restoredTop sz="94620" autoAdjust="0"/>
  </p:normalViewPr>
  <p:slideViewPr>
    <p:cSldViewPr>
      <p:cViewPr>
        <p:scale>
          <a:sx n="100" d="100"/>
          <a:sy n="100" d="100"/>
        </p:scale>
        <p:origin x="-784" y="-128"/>
      </p:cViewPr>
      <p:guideLst>
        <p:guide orient="horz" pos="4224"/>
        <p:guide pos="14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63" d="100"/>
        <a:sy n="163" d="100"/>
      </p:scale>
      <p:origin x="0" y="1792"/>
    </p:cViewPr>
  </p:sorterViewPr>
  <p:notesViewPr>
    <p:cSldViewPr>
      <p:cViewPr varScale="1">
        <p:scale>
          <a:sx n="81" d="100"/>
          <a:sy n="81" d="100"/>
        </p:scale>
        <p:origin x="-2059" y="-77"/>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289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186" tIns="45594" rIns="91186" bIns="45594" numCol="1" anchor="t" anchorCtr="0" compatLnSpc="1">
            <a:prstTxWarp prst="textNoShape">
              <a:avLst/>
            </a:prstTxWarp>
          </a:bodyPr>
          <a:lstStyle>
            <a:lvl1pPr defTabSz="911225">
              <a:defRPr sz="1200"/>
            </a:lvl1pPr>
          </a:lstStyle>
          <a:p>
            <a:endParaRPr lang="en-US"/>
          </a:p>
        </p:txBody>
      </p:sp>
      <p:sp>
        <p:nvSpPr>
          <p:cNvPr id="113667" name="Rectangle 3"/>
          <p:cNvSpPr>
            <a:spLocks noGrp="1" noChangeArrowheads="1"/>
          </p:cNvSpPr>
          <p:nvPr>
            <p:ph type="dt" sz="quarter" idx="1"/>
          </p:nvPr>
        </p:nvSpPr>
        <p:spPr bwMode="auto">
          <a:xfrm>
            <a:off x="3941763" y="0"/>
            <a:ext cx="303053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186" tIns="45594" rIns="91186" bIns="45594" numCol="1" anchor="t" anchorCtr="0" compatLnSpc="1">
            <a:prstTxWarp prst="textNoShape">
              <a:avLst/>
            </a:prstTxWarp>
          </a:bodyPr>
          <a:lstStyle>
            <a:lvl1pPr algn="r" defTabSz="911225">
              <a:defRPr sz="1200"/>
            </a:lvl1pPr>
          </a:lstStyle>
          <a:p>
            <a:endParaRPr lang="en-US"/>
          </a:p>
        </p:txBody>
      </p:sp>
      <p:sp>
        <p:nvSpPr>
          <p:cNvPr id="113668" name="Rectangle 4"/>
          <p:cNvSpPr>
            <a:spLocks noGrp="1" noChangeArrowheads="1"/>
          </p:cNvSpPr>
          <p:nvPr>
            <p:ph type="ftr" sz="quarter" idx="2"/>
          </p:nvPr>
        </p:nvSpPr>
        <p:spPr bwMode="auto">
          <a:xfrm>
            <a:off x="0" y="8839200"/>
            <a:ext cx="302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186" tIns="45594" rIns="91186" bIns="45594" numCol="1" anchor="b" anchorCtr="0" compatLnSpc="1">
            <a:prstTxWarp prst="textNoShape">
              <a:avLst/>
            </a:prstTxWarp>
          </a:bodyPr>
          <a:lstStyle>
            <a:lvl1pPr defTabSz="911225">
              <a:defRPr sz="1200"/>
            </a:lvl1pPr>
          </a:lstStyle>
          <a:p>
            <a:endParaRPr lang="en-US"/>
          </a:p>
        </p:txBody>
      </p:sp>
      <p:sp>
        <p:nvSpPr>
          <p:cNvPr id="113669" name="Rectangle 5"/>
          <p:cNvSpPr>
            <a:spLocks noGrp="1" noChangeArrowheads="1"/>
          </p:cNvSpPr>
          <p:nvPr>
            <p:ph type="sldNum" sz="quarter" idx="3"/>
          </p:nvPr>
        </p:nvSpPr>
        <p:spPr bwMode="auto">
          <a:xfrm>
            <a:off x="3941763" y="8839200"/>
            <a:ext cx="303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186" tIns="45594" rIns="91186" bIns="45594" numCol="1" anchor="b" anchorCtr="0" compatLnSpc="1">
            <a:prstTxWarp prst="textNoShape">
              <a:avLst/>
            </a:prstTxWarp>
          </a:bodyPr>
          <a:lstStyle>
            <a:lvl1pPr algn="r" defTabSz="911225">
              <a:defRPr sz="1200"/>
            </a:lvl1pPr>
          </a:lstStyle>
          <a:p>
            <a:fld id="{FB8B9E7E-6159-6242-88C1-7226F17C5630}" type="slidenum">
              <a:rPr lang="en-US"/>
              <a:pPr/>
              <a:t>‹#›</a:t>
            </a:fld>
            <a:endParaRPr lang="en-US"/>
          </a:p>
        </p:txBody>
      </p:sp>
    </p:spTree>
    <p:extLst>
      <p:ext uri="{BB962C8B-B14F-4D97-AF65-F5344CB8AC3E}">
        <p14:creationId xmlns:p14="http://schemas.microsoft.com/office/powerpoint/2010/main" val="278730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93" tIns="46495" rIns="92993" bIns="46495" numCol="1" anchor="t" anchorCtr="0" compatLnSpc="1">
            <a:prstTxWarp prst="textNoShape">
              <a:avLst/>
            </a:prstTxWarp>
          </a:bodyPr>
          <a:lstStyle>
            <a:lvl1pPr defTabSz="930275">
              <a:defRPr sz="1200">
                <a:latin typeface="P22 Typewriter" charset="0"/>
              </a:defRPr>
            </a:lvl1pPr>
          </a:lstStyle>
          <a:p>
            <a:endParaRPr lang="en-US"/>
          </a:p>
        </p:txBody>
      </p:sp>
      <p:sp>
        <p:nvSpPr>
          <p:cNvPr id="7171"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93" tIns="46495" rIns="92993" bIns="46495" numCol="1" anchor="t" anchorCtr="0" compatLnSpc="1">
            <a:prstTxWarp prst="textNoShape">
              <a:avLst/>
            </a:prstTxWarp>
          </a:bodyPr>
          <a:lstStyle>
            <a:lvl1pPr algn="r" defTabSz="930275">
              <a:defRPr sz="1200">
                <a:latin typeface="P22 Typewriter" charset="0"/>
              </a:defRPr>
            </a:lvl1pPr>
          </a:lstStyle>
          <a:p>
            <a:endParaRPr lang="en-US"/>
          </a:p>
        </p:txBody>
      </p:sp>
      <p:sp>
        <p:nvSpPr>
          <p:cNvPr id="7172" name="Rectangle 4"/>
          <p:cNvSpPr>
            <a:spLocks noGrp="1" noRot="1" noChangeAspect="1" noChangeArrowheads="1" noTextEdit="1"/>
          </p:cNvSpPr>
          <p:nvPr>
            <p:ph type="sldImg" idx="2"/>
          </p:nvPr>
        </p:nvSpPr>
        <p:spPr bwMode="auto">
          <a:xfrm>
            <a:off x="1177925" y="696913"/>
            <a:ext cx="4643438"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33450" y="4411663"/>
            <a:ext cx="51308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93" tIns="46495" rIns="92993" bIns="464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93" tIns="46495" rIns="92993" bIns="46495" numCol="1" anchor="b" anchorCtr="0" compatLnSpc="1">
            <a:prstTxWarp prst="textNoShape">
              <a:avLst/>
            </a:prstTxWarp>
          </a:bodyPr>
          <a:lstStyle>
            <a:lvl1pPr defTabSz="930275">
              <a:defRPr sz="1200">
                <a:latin typeface="P22 Typewriter" charset="0"/>
              </a:defRPr>
            </a:lvl1pPr>
          </a:lstStyle>
          <a:p>
            <a:endParaRPr lang="en-US"/>
          </a:p>
        </p:txBody>
      </p:sp>
      <p:sp>
        <p:nvSpPr>
          <p:cNvPr id="7175"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93" tIns="46495" rIns="92993" bIns="46495" numCol="1" anchor="b" anchorCtr="0" compatLnSpc="1">
            <a:prstTxWarp prst="textNoShape">
              <a:avLst/>
            </a:prstTxWarp>
          </a:bodyPr>
          <a:lstStyle>
            <a:lvl1pPr algn="r" defTabSz="930275">
              <a:defRPr sz="1200">
                <a:latin typeface="P22 Typewriter" charset="0"/>
              </a:defRPr>
            </a:lvl1pPr>
          </a:lstStyle>
          <a:p>
            <a:fld id="{C7D8F1F7-4A02-0A42-936D-762025B57D85}" type="slidenum">
              <a:rPr lang="en-US"/>
              <a:pPr/>
              <a:t>‹#›</a:t>
            </a:fld>
            <a:endParaRPr lang="en-US"/>
          </a:p>
        </p:txBody>
      </p:sp>
    </p:spTree>
    <p:extLst>
      <p:ext uri="{BB962C8B-B14F-4D97-AF65-F5344CB8AC3E}">
        <p14:creationId xmlns:p14="http://schemas.microsoft.com/office/powerpoint/2010/main" val="360285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22 Typewriter"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P22 Typewriter"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P22 Typewriter"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P22 Typewriter"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P22 Typewriter"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62A922-8588-3A48-865B-598EC2FD00C0}" type="slidenum">
              <a:rPr lang="en-US" smtClean="0"/>
              <a:pPr>
                <a:defRPr/>
              </a:pPr>
              <a:t>22</a:t>
            </a:fld>
            <a:endParaRPr lang="en-US" smtClean="0"/>
          </a:p>
        </p:txBody>
      </p:sp>
      <p:sp>
        <p:nvSpPr>
          <p:cNvPr id="130050" name="Rectangle 2"/>
          <p:cNvSpPr>
            <a:spLocks noGrp="1" noRot="1" noChangeAspect="1" noChangeArrowheads="1"/>
          </p:cNvSpPr>
          <p:nvPr>
            <p:ph type="sldImg"/>
          </p:nvPr>
        </p:nvSpPr>
        <p:spPr>
          <a:xfrm>
            <a:off x="1338263" y="815975"/>
            <a:ext cx="4321175" cy="3241675"/>
          </a:xfrm>
          <a:solidFill>
            <a:srgbClr val="FFFFFF"/>
          </a:solidFill>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a:xfrm>
            <a:off x="933238" y="4410592"/>
            <a:ext cx="5128061" cy="4176950"/>
          </a:xfrm>
          <a:solidFill>
            <a:srgbClr val="FFFFFF"/>
          </a:solidFill>
          <a:ln>
            <a:solidFill>
              <a:srgbClr val="000000"/>
            </a:solidFill>
            <a:miter lim="800000"/>
            <a:headEnd/>
            <a:tailEnd/>
          </a:ln>
        </p:spPr>
        <p:txBody>
          <a:bodyPr lIns="93177" tIns="46589" rIns="93177" bIns="46589"/>
          <a:lstStyle/>
          <a:p>
            <a:pPr>
              <a:defRPr/>
            </a:pPr>
            <a:endParaRPr lang="en-GB"/>
          </a:p>
        </p:txBody>
      </p:sp>
    </p:spTree>
    <p:extLst>
      <p:ext uri="{BB962C8B-B14F-4D97-AF65-F5344CB8AC3E}">
        <p14:creationId xmlns:p14="http://schemas.microsoft.com/office/powerpoint/2010/main" val="117883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4014FCCC-170F-4649-B4EF-E5BE92A69960}" type="slidenum">
              <a:rPr lang="fr-FR" sz="1200">
                <a:solidFill>
                  <a:srgbClr val="000000"/>
                </a:solidFill>
              </a:rPr>
              <a:pPr eaLnBrk="1" hangingPunct="1"/>
              <a:t>31</a:t>
            </a:fld>
            <a:endParaRPr lang="fr-FR" sz="1200">
              <a:solidFill>
                <a:srgbClr val="000000"/>
              </a:solidFill>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030A5E25-BB10-8C42-834A-E7014373B7EF}" type="slidenum">
              <a:rPr lang="fr-FR" sz="1200">
                <a:solidFill>
                  <a:prstClr val="black"/>
                </a:solidFill>
              </a:rPr>
              <a:pPr eaLnBrk="1" hangingPunct="1"/>
              <a:t>32</a:t>
            </a:fld>
            <a:endParaRPr lang="fr-FR" sz="1200">
              <a:solidFill>
                <a:prstClr val="black"/>
              </a:solidFill>
            </a:endParaRPr>
          </a:p>
        </p:txBody>
      </p:sp>
      <p:sp>
        <p:nvSpPr>
          <p:cNvPr id="43010" name="Rectangle 2"/>
          <p:cNvSpPr>
            <a:spLocks noGrp="1" noRot="1" noChangeAspect="1" noChangeArrowheads="1"/>
          </p:cNvSpPr>
          <p:nvPr>
            <p:ph type="sldImg"/>
          </p:nvPr>
        </p:nvSpPr>
        <p:spPr bwMode="auto">
          <a:xfrm>
            <a:off x="1185863" y="703263"/>
            <a:ext cx="4625975" cy="3468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fr-FR">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fld id="{D05C1C46-5D3E-E24F-A107-211642458B5E}" type="slidenum">
              <a:rPr lang="fr-FR" sz="1200">
                <a:solidFill>
                  <a:prstClr val="black"/>
                </a:solidFill>
              </a:rPr>
              <a:pPr eaLnBrk="1" hangingPunct="1"/>
              <a:t>34</a:t>
            </a:fld>
            <a:endParaRPr lang="fr-FR" sz="1200">
              <a:solidFill>
                <a:prstClr val="black"/>
              </a:solidFill>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85863" y="703263"/>
            <a:ext cx="4625975" cy="3468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0" name="Rectangle 3"/>
          <p:cNvSpPr>
            <a:spLocks noGrp="1" noChangeArrowheads="1"/>
          </p:cNvSpPr>
          <p:nvPr>
            <p:ph type="body" idx="1"/>
          </p:nvPr>
        </p:nvSpPr>
        <p:spPr bwMode="auto">
          <a:xfrm>
            <a:off x="933450" y="4410075"/>
            <a:ext cx="5130800" cy="41767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fr-FR">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p:cNvSpPr>
          <p:nvPr>
            <p:ph type="sldImg"/>
          </p:nvPr>
        </p:nvSpPr>
        <p:spPr bwMode="auto">
          <a:xfrm>
            <a:off x="1185863" y="703263"/>
            <a:ext cx="4625975" cy="3468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atin typeface="Times" charset="0"/>
                <a:ea typeface="Osaka" charset="0"/>
                <a:cs typeface="Osaka" charset="0"/>
              </a:rPr>
              <a:t>This picture shows the roadmap of how we plan to tackle the Tip-of-the Tongue State (TOT), or how to overcome it with the help of a computer or mobile device</a:t>
            </a:r>
          </a:p>
          <a:p>
            <a:endParaRPr lang="en-US">
              <a:latin typeface="Times" charset="0"/>
              <a:ea typeface="Osaka" charset="0"/>
              <a:cs typeface="Osaka" charset="0"/>
            </a:endParaRPr>
          </a:p>
          <a:p>
            <a:r>
              <a:rPr lang="en-US">
                <a:solidFill>
                  <a:srgbClr val="C0504D"/>
                </a:solidFill>
                <a:latin typeface="Times" charset="0"/>
                <a:ea typeface="Osaka" charset="0"/>
                <a:cs typeface="Osaka" charset="0"/>
              </a:rPr>
              <a:t>A</a:t>
            </a:r>
            <a:r>
              <a:rPr lang="en-US">
                <a:latin typeface="Times" charset="0"/>
                <a:ea typeface="Osaka" charset="0"/>
                <a:cs typeface="Osaka" charset="0"/>
              </a:rPr>
              <a:t> : In order to be able to access a word, it must be stored. This is done in the lexicon.</a:t>
            </a:r>
          </a:p>
          <a:p>
            <a:r>
              <a:rPr lang="en-US">
                <a:latin typeface="Times" charset="0"/>
                <a:ea typeface="Osaka" charset="0"/>
                <a:cs typeface="Osaka" charset="0"/>
              </a:rPr>
              <a:t>Yet, we never search in the entire lexicon, rather we search in a sub-section.</a:t>
            </a:r>
          </a:p>
          <a:p>
            <a:endParaRPr lang="en-US">
              <a:latin typeface="Times" charset="0"/>
              <a:ea typeface="Osaka" charset="0"/>
              <a:cs typeface="Osaka" charset="0"/>
            </a:endParaRPr>
          </a:p>
          <a:p>
            <a:r>
              <a:rPr lang="en-US">
                <a:solidFill>
                  <a:srgbClr val="C0504D"/>
                </a:solidFill>
                <a:latin typeface="Times" charset="0"/>
                <a:ea typeface="Osaka" charset="0"/>
                <a:cs typeface="Osaka" charset="0"/>
              </a:rPr>
              <a:t>B</a:t>
            </a:r>
            <a:r>
              <a:rPr lang="en-US">
                <a:latin typeface="Times" charset="0"/>
                <a:ea typeface="Osaka" charset="0"/>
                <a:cs typeface="Osaka" charset="0"/>
              </a:rPr>
              <a:t>: Given some input from the user (say 'coffee'), the system will present a subset, likely to contain the target word.</a:t>
            </a:r>
          </a:p>
          <a:p>
            <a:r>
              <a:rPr lang="en-US">
                <a:latin typeface="Times" charset="0"/>
                <a:ea typeface="Osaka" charset="0"/>
                <a:cs typeface="Osaka" charset="0"/>
              </a:rPr>
              <a:t>This subset is basically a semantic network where all words are connected. Search consists in entering this network and to follow the links until one has reached the target word.</a:t>
            </a:r>
          </a:p>
          <a:p>
            <a:endParaRPr lang="en-US">
              <a:latin typeface="Times" charset="0"/>
              <a:ea typeface="Osaka" charset="0"/>
              <a:cs typeface="Osaka" charset="0"/>
            </a:endParaRPr>
          </a:p>
          <a:p>
            <a:r>
              <a:rPr lang="en-US">
                <a:latin typeface="Times" charset="0"/>
                <a:ea typeface="Osaka" charset="0"/>
                <a:cs typeface="Osaka" charset="0"/>
              </a:rPr>
              <a:t>The network is built on the basis of associations. Words are organized not alphabetically or by topic or semantic field (food, movement verbs, ...) but by the associations they evoke : black </a:t>
            </a:r>
            <a:r>
              <a:rPr lang="en-US">
                <a:latin typeface="Times" charset="0"/>
                <a:ea typeface="Osaka" charset="0"/>
                <a:cs typeface="Osaka" charset="0"/>
                <a:sym typeface="Wingdings" charset="0"/>
              </a:rPr>
              <a:t> coffee, night, .... This networks can be built automatically by extracting co-occurences in a corpus. The window being generally a sentence or a paragraph. An alternative is to use an existing resource, like the EAT (Edinburgh Association Thesaurus) which contains all words that people typically associate with a term.</a:t>
            </a:r>
          </a:p>
          <a:p>
            <a:endParaRPr lang="en-US">
              <a:latin typeface="Times" charset="0"/>
              <a:ea typeface="Osaka" charset="0"/>
              <a:cs typeface="Osaka" charset="0"/>
              <a:sym typeface="Wingdings" charset="0"/>
            </a:endParaRPr>
          </a:p>
          <a:p>
            <a:r>
              <a:rPr lang="en-US">
                <a:latin typeface="Times" charset="0"/>
                <a:ea typeface="Osaka" charset="0"/>
                <a:cs typeface="Osaka" charset="0"/>
                <a:sym typeface="Wingdings" charset="0"/>
              </a:rPr>
              <a:t>Once the user has provided some input (say, 'black') the system will display all DIRECTLY associated words. (</a:t>
            </a:r>
            <a:r>
              <a:rPr lang="en-US">
                <a:solidFill>
                  <a:srgbClr val="C0504D"/>
                </a:solidFill>
                <a:latin typeface="Times" charset="0"/>
                <a:ea typeface="Osaka" charset="0"/>
                <a:cs typeface="Osaka" charset="0"/>
                <a:sym typeface="Wingdings" charset="0"/>
              </a:rPr>
              <a:t>B</a:t>
            </a:r>
            <a:r>
              <a:rPr lang="en-US">
                <a:latin typeface="Times" charset="0"/>
                <a:ea typeface="Osaka" charset="0"/>
                <a:cs typeface="Osaka" charset="0"/>
                <a:sym typeface="Wingdings" charset="0"/>
              </a:rPr>
              <a:t>)</a:t>
            </a:r>
          </a:p>
          <a:p>
            <a:endParaRPr lang="en-US">
              <a:latin typeface="Times" charset="0"/>
              <a:ea typeface="Osaka" charset="0"/>
              <a:cs typeface="Osaka" charset="0"/>
              <a:sym typeface="Wingdings" charset="0"/>
            </a:endParaRPr>
          </a:p>
          <a:p>
            <a:r>
              <a:rPr lang="en-US">
                <a:latin typeface="Times" charset="0"/>
                <a:ea typeface="Osaka" charset="0"/>
                <a:cs typeface="Osaka" charset="0"/>
                <a:sym typeface="Wingdings" charset="0"/>
              </a:rPr>
              <a:t>Since the number of words associated with the input is huge (see</a:t>
            </a:r>
            <a:r>
              <a:rPr lang="en-US">
                <a:solidFill>
                  <a:srgbClr val="C0504D"/>
                </a:solidFill>
                <a:latin typeface="Times" charset="0"/>
                <a:ea typeface="Osaka" charset="0"/>
                <a:cs typeface="Osaka" charset="0"/>
                <a:sym typeface="Wingdings" charset="0"/>
              </a:rPr>
              <a:t> B</a:t>
            </a:r>
            <a:r>
              <a:rPr lang="en-US">
                <a:latin typeface="Times" charset="0"/>
                <a:ea typeface="Osaka" charset="0"/>
                <a:cs typeface="Osaka" charset="0"/>
                <a:sym typeface="Wingdings" charset="0"/>
              </a:rPr>
              <a:t>) we suggest to cluster this list and to lable the cluster (</a:t>
            </a:r>
            <a:r>
              <a:rPr lang="en-US">
                <a:solidFill>
                  <a:schemeClr val="accent1"/>
                </a:solidFill>
                <a:latin typeface="Times" charset="0"/>
                <a:ea typeface="Osaka" charset="0"/>
                <a:cs typeface="Osaka" charset="0"/>
                <a:sym typeface="Wingdings" charset="0"/>
              </a:rPr>
              <a:t>step-2, system builder</a:t>
            </a:r>
            <a:r>
              <a:rPr lang="en-US">
                <a:latin typeface="Times" charset="0"/>
                <a:ea typeface="Osaka" charset="0"/>
                <a:cs typeface="Osaka" charset="0"/>
                <a:sym typeface="Wingdings" charset="0"/>
              </a:rPr>
              <a:t>). The result will be a categorial tree allowing the user to navigate in the tree in order to locate quickly the target word.</a:t>
            </a:r>
            <a:endParaRPr lang="en-US">
              <a:latin typeface="Times" charset="0"/>
              <a:ea typeface="Osaka" charset="0"/>
              <a:cs typeface="Osak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p:cNvSpPr>
          <p:nvPr>
            <p:ph type="sldImg"/>
          </p:nvPr>
        </p:nvSpPr>
        <p:spPr bwMode="auto">
          <a:xfrm>
            <a:off x="1185863" y="703263"/>
            <a:ext cx="4625975" cy="3468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a:latin typeface="Times" charset="0"/>
                <a:ea typeface="Osaka" charset="0"/>
                <a:cs typeface="Osaka" charset="0"/>
              </a:rPr>
              <a:t>This picture shows the roadmap of how we plan to tackle the Tip-of-the Tongue State (TOT), or how to overcome it with the help of a computer or mobile device</a:t>
            </a:r>
          </a:p>
          <a:p>
            <a:endParaRPr lang="en-US">
              <a:latin typeface="Times" charset="0"/>
              <a:ea typeface="Osaka" charset="0"/>
              <a:cs typeface="Osaka" charset="0"/>
            </a:endParaRPr>
          </a:p>
          <a:p>
            <a:r>
              <a:rPr lang="en-US">
                <a:solidFill>
                  <a:srgbClr val="C0504D"/>
                </a:solidFill>
                <a:latin typeface="Times" charset="0"/>
                <a:ea typeface="Osaka" charset="0"/>
                <a:cs typeface="Osaka" charset="0"/>
              </a:rPr>
              <a:t>A</a:t>
            </a:r>
            <a:r>
              <a:rPr lang="en-US">
                <a:latin typeface="Times" charset="0"/>
                <a:ea typeface="Osaka" charset="0"/>
                <a:cs typeface="Osaka" charset="0"/>
              </a:rPr>
              <a:t> : In order to be able to access a word, it must be stored. This is done in the lexicon.</a:t>
            </a:r>
          </a:p>
          <a:p>
            <a:r>
              <a:rPr lang="en-US">
                <a:latin typeface="Times" charset="0"/>
                <a:ea typeface="Osaka" charset="0"/>
                <a:cs typeface="Osaka" charset="0"/>
              </a:rPr>
              <a:t>Yet, we never search in the entire lexicon, rather we search in a sub-section.</a:t>
            </a:r>
          </a:p>
          <a:p>
            <a:endParaRPr lang="en-US">
              <a:latin typeface="Times" charset="0"/>
              <a:ea typeface="Osaka" charset="0"/>
              <a:cs typeface="Osaka" charset="0"/>
            </a:endParaRPr>
          </a:p>
          <a:p>
            <a:r>
              <a:rPr lang="en-US">
                <a:solidFill>
                  <a:srgbClr val="C0504D"/>
                </a:solidFill>
                <a:latin typeface="Times" charset="0"/>
                <a:ea typeface="Osaka" charset="0"/>
                <a:cs typeface="Osaka" charset="0"/>
              </a:rPr>
              <a:t>B</a:t>
            </a:r>
            <a:r>
              <a:rPr lang="en-US">
                <a:latin typeface="Times" charset="0"/>
                <a:ea typeface="Osaka" charset="0"/>
                <a:cs typeface="Osaka" charset="0"/>
              </a:rPr>
              <a:t>: Given some input from the user (say 'coffee'), the system will present a subset, likely to contain the target word.</a:t>
            </a:r>
          </a:p>
          <a:p>
            <a:r>
              <a:rPr lang="en-US">
                <a:latin typeface="Times" charset="0"/>
                <a:ea typeface="Osaka" charset="0"/>
                <a:cs typeface="Osaka" charset="0"/>
              </a:rPr>
              <a:t>This subset is basically a semantic network where all words are connected. Search consists in entering this network and to follow the links until one has reached the target word.</a:t>
            </a:r>
          </a:p>
          <a:p>
            <a:endParaRPr lang="en-US">
              <a:latin typeface="Times" charset="0"/>
              <a:ea typeface="Osaka" charset="0"/>
              <a:cs typeface="Osaka" charset="0"/>
            </a:endParaRPr>
          </a:p>
          <a:p>
            <a:r>
              <a:rPr lang="en-US">
                <a:latin typeface="Times" charset="0"/>
                <a:ea typeface="Osaka" charset="0"/>
                <a:cs typeface="Osaka" charset="0"/>
              </a:rPr>
              <a:t>The network is built on the basis of associations. Words are organized not alphabetically or by topic or semantic field (food, movement verbs, ...) but by the associations they evoke : black </a:t>
            </a:r>
            <a:r>
              <a:rPr lang="en-US">
                <a:latin typeface="Times" charset="0"/>
                <a:ea typeface="Osaka" charset="0"/>
                <a:cs typeface="Osaka" charset="0"/>
                <a:sym typeface="Wingdings" charset="0"/>
              </a:rPr>
              <a:t> coffee, night, .... This networks can be built automatically by extracting co-occurences in a corpus. The window being generally a sentence or a paragraph. An alternative is to use an existing resource, like the EAT (Edinburgh Association Thesaurus) which contains all words that people typically associate with a term.</a:t>
            </a:r>
          </a:p>
          <a:p>
            <a:endParaRPr lang="en-US">
              <a:latin typeface="Times" charset="0"/>
              <a:ea typeface="Osaka" charset="0"/>
              <a:cs typeface="Osaka" charset="0"/>
              <a:sym typeface="Wingdings" charset="0"/>
            </a:endParaRPr>
          </a:p>
          <a:p>
            <a:r>
              <a:rPr lang="en-US">
                <a:latin typeface="Times" charset="0"/>
                <a:ea typeface="Osaka" charset="0"/>
                <a:cs typeface="Osaka" charset="0"/>
                <a:sym typeface="Wingdings" charset="0"/>
              </a:rPr>
              <a:t>Once the user has provided some input (say, 'black') the system will display all DIRECTLY associated words. (</a:t>
            </a:r>
            <a:r>
              <a:rPr lang="en-US">
                <a:solidFill>
                  <a:srgbClr val="C0504D"/>
                </a:solidFill>
                <a:latin typeface="Times" charset="0"/>
                <a:ea typeface="Osaka" charset="0"/>
                <a:cs typeface="Osaka" charset="0"/>
                <a:sym typeface="Wingdings" charset="0"/>
              </a:rPr>
              <a:t>B</a:t>
            </a:r>
            <a:r>
              <a:rPr lang="en-US">
                <a:latin typeface="Times" charset="0"/>
                <a:ea typeface="Osaka" charset="0"/>
                <a:cs typeface="Osaka" charset="0"/>
                <a:sym typeface="Wingdings" charset="0"/>
              </a:rPr>
              <a:t>)</a:t>
            </a:r>
          </a:p>
          <a:p>
            <a:endParaRPr lang="en-US">
              <a:latin typeface="Times" charset="0"/>
              <a:ea typeface="Osaka" charset="0"/>
              <a:cs typeface="Osaka" charset="0"/>
              <a:sym typeface="Wingdings" charset="0"/>
            </a:endParaRPr>
          </a:p>
          <a:p>
            <a:r>
              <a:rPr lang="en-US">
                <a:latin typeface="Times" charset="0"/>
                <a:ea typeface="Osaka" charset="0"/>
                <a:cs typeface="Osaka" charset="0"/>
                <a:sym typeface="Wingdings" charset="0"/>
              </a:rPr>
              <a:t>Since the number of words associated with the input is huge (see</a:t>
            </a:r>
            <a:r>
              <a:rPr lang="en-US">
                <a:solidFill>
                  <a:srgbClr val="C0504D"/>
                </a:solidFill>
                <a:latin typeface="Times" charset="0"/>
                <a:ea typeface="Osaka" charset="0"/>
                <a:cs typeface="Osaka" charset="0"/>
                <a:sym typeface="Wingdings" charset="0"/>
              </a:rPr>
              <a:t> B</a:t>
            </a:r>
            <a:r>
              <a:rPr lang="en-US">
                <a:latin typeface="Times" charset="0"/>
                <a:ea typeface="Osaka" charset="0"/>
                <a:cs typeface="Osaka" charset="0"/>
                <a:sym typeface="Wingdings" charset="0"/>
              </a:rPr>
              <a:t>) we suggest to cluster this list and to lable the cluster (</a:t>
            </a:r>
            <a:r>
              <a:rPr lang="en-US">
                <a:solidFill>
                  <a:schemeClr val="accent1"/>
                </a:solidFill>
                <a:latin typeface="Times" charset="0"/>
                <a:ea typeface="Osaka" charset="0"/>
                <a:cs typeface="Osaka" charset="0"/>
                <a:sym typeface="Wingdings" charset="0"/>
              </a:rPr>
              <a:t>step-2, system builder</a:t>
            </a:r>
            <a:r>
              <a:rPr lang="en-US">
                <a:latin typeface="Times" charset="0"/>
                <a:ea typeface="Osaka" charset="0"/>
                <a:cs typeface="Osaka" charset="0"/>
                <a:sym typeface="Wingdings" charset="0"/>
              </a:rPr>
              <a:t>). The result will be a categorial tree allowing the user to navigate in the tree in order to locate quickly the target word.</a:t>
            </a:r>
            <a:endParaRPr lang="en-US">
              <a:latin typeface="Times" charset="0"/>
              <a:ea typeface="Osaka" charset="0"/>
              <a:cs typeface="Osak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407" name="Rectangle 119"/>
          <p:cNvSpPr>
            <a:spLocks noGrp="1" noChangeArrowheads="1"/>
          </p:cNvSpPr>
          <p:nvPr>
            <p:ph type="ctrTitle"/>
          </p:nvPr>
        </p:nvSpPr>
        <p:spPr>
          <a:xfrm>
            <a:off x="2374900" y="3468688"/>
            <a:ext cx="6235700" cy="987425"/>
          </a:xfrm>
        </p:spPr>
        <p:txBody>
          <a:bodyPr anchor="b"/>
          <a:lstStyle>
            <a:lvl1pPr>
              <a:spcBef>
                <a:spcPct val="25000"/>
              </a:spcBef>
              <a:defRPr sz="3600"/>
            </a:lvl1pPr>
          </a:lstStyle>
          <a:p>
            <a:pPr lvl="0"/>
            <a:r>
              <a:rPr lang="en-US" noProof="0" smtClean="0"/>
              <a:t>Click to edit Master title style</a:t>
            </a:r>
          </a:p>
        </p:txBody>
      </p:sp>
      <p:sp>
        <p:nvSpPr>
          <p:cNvPr id="12408" name="Rectangle 120"/>
          <p:cNvSpPr>
            <a:spLocks noGrp="1" noChangeArrowheads="1"/>
          </p:cNvSpPr>
          <p:nvPr>
            <p:ph type="subTitle" idx="1"/>
          </p:nvPr>
        </p:nvSpPr>
        <p:spPr>
          <a:xfrm>
            <a:off x="2374900" y="4648200"/>
            <a:ext cx="5778500" cy="1114425"/>
          </a:xfrm>
        </p:spPr>
        <p:txBody>
          <a:bodyPr/>
          <a:lstStyle>
            <a:lvl1pPr marL="0" indent="0">
              <a:spcBef>
                <a:spcPct val="25000"/>
              </a:spcBef>
              <a:defRPr/>
            </a:lvl1pPr>
          </a:lstStyle>
          <a:p>
            <a:pPr lvl="0"/>
            <a:r>
              <a:rPr lang="en-US" noProof="0" smtClean="0"/>
              <a:t>Click to edit Master subtitle style</a:t>
            </a:r>
          </a:p>
        </p:txBody>
      </p:sp>
      <p:sp>
        <p:nvSpPr>
          <p:cNvPr id="12409" name="Freeform 121"/>
          <p:cNvSpPr>
            <a:spLocks/>
          </p:cNvSpPr>
          <p:nvPr/>
        </p:nvSpPr>
        <p:spPr bwMode="auto">
          <a:xfrm>
            <a:off x="3175" y="6853238"/>
            <a:ext cx="9142413" cy="11112"/>
          </a:xfrm>
          <a:custGeom>
            <a:avLst/>
            <a:gdLst>
              <a:gd name="T0" fmla="*/ 0 w 6335"/>
              <a:gd name="T1" fmla="*/ 4 h 8"/>
              <a:gd name="T2" fmla="*/ 4 w 6335"/>
              <a:gd name="T3" fmla="*/ 8 h 8"/>
              <a:gd name="T4" fmla="*/ 6335 w 6335"/>
              <a:gd name="T5" fmla="*/ 8 h 8"/>
              <a:gd name="T6" fmla="*/ 6335 w 6335"/>
              <a:gd name="T7" fmla="*/ 0 h 8"/>
              <a:gd name="T8" fmla="*/ 4 w 6335"/>
              <a:gd name="T9" fmla="*/ 0 h 8"/>
              <a:gd name="T10" fmla="*/ 8 w 6335"/>
              <a:gd name="T11" fmla="*/ 4 h 8"/>
              <a:gd name="T12" fmla="*/ 0 w 6335"/>
              <a:gd name="T13" fmla="*/ 4 h 8"/>
              <a:gd name="T14" fmla="*/ 0 w 6335"/>
              <a:gd name="T15" fmla="*/ 8 h 8"/>
              <a:gd name="T16" fmla="*/ 4 w 6335"/>
              <a:gd name="T17" fmla="*/ 8 h 8"/>
              <a:gd name="T18" fmla="*/ 0 w 6335"/>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10" name="Freeform 122"/>
          <p:cNvSpPr>
            <a:spLocks/>
          </p:cNvSpPr>
          <p:nvPr/>
        </p:nvSpPr>
        <p:spPr bwMode="auto">
          <a:xfrm>
            <a:off x="3175" y="0"/>
            <a:ext cx="11113" cy="6858000"/>
          </a:xfrm>
          <a:custGeom>
            <a:avLst/>
            <a:gdLst>
              <a:gd name="T0" fmla="*/ 4 w 8"/>
              <a:gd name="T1" fmla="*/ 0 h 4896"/>
              <a:gd name="T2" fmla="*/ 0 w 8"/>
              <a:gd name="T3" fmla="*/ 4 h 4896"/>
              <a:gd name="T4" fmla="*/ 0 w 8"/>
              <a:gd name="T5" fmla="*/ 4896 h 4896"/>
              <a:gd name="T6" fmla="*/ 8 w 8"/>
              <a:gd name="T7" fmla="*/ 4896 h 4896"/>
              <a:gd name="T8" fmla="*/ 8 w 8"/>
              <a:gd name="T9" fmla="*/ 4 h 4896"/>
              <a:gd name="T10" fmla="*/ 4 w 8"/>
              <a:gd name="T11" fmla="*/ 8 h 4896"/>
              <a:gd name="T12" fmla="*/ 4 w 8"/>
              <a:gd name="T13" fmla="*/ 0 h 4896"/>
              <a:gd name="T14" fmla="*/ 0 w 8"/>
              <a:gd name="T15" fmla="*/ 0 h 4896"/>
              <a:gd name="T16" fmla="*/ 0 w 8"/>
              <a:gd name="T17" fmla="*/ 4 h 4896"/>
              <a:gd name="T18" fmla="*/ 4 w 8"/>
              <a:gd name="T19" fmla="*/ 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11" name="Freeform 123"/>
          <p:cNvSpPr>
            <a:spLocks/>
          </p:cNvSpPr>
          <p:nvPr/>
        </p:nvSpPr>
        <p:spPr bwMode="auto">
          <a:xfrm>
            <a:off x="9139238" y="6350"/>
            <a:ext cx="12700" cy="6858000"/>
          </a:xfrm>
          <a:custGeom>
            <a:avLst/>
            <a:gdLst>
              <a:gd name="T0" fmla="*/ 4 w 8"/>
              <a:gd name="T1" fmla="*/ 4896 h 4896"/>
              <a:gd name="T2" fmla="*/ 8 w 8"/>
              <a:gd name="T3" fmla="*/ 4892 h 4896"/>
              <a:gd name="T4" fmla="*/ 8 w 8"/>
              <a:gd name="T5" fmla="*/ 0 h 4896"/>
              <a:gd name="T6" fmla="*/ 0 w 8"/>
              <a:gd name="T7" fmla="*/ 0 h 4896"/>
              <a:gd name="T8" fmla="*/ 0 w 8"/>
              <a:gd name="T9" fmla="*/ 4892 h 4896"/>
              <a:gd name="T10" fmla="*/ 4 w 8"/>
              <a:gd name="T11" fmla="*/ 4888 h 4896"/>
              <a:gd name="T12" fmla="*/ 4 w 8"/>
              <a:gd name="T13" fmla="*/ 4896 h 4896"/>
              <a:gd name="T14" fmla="*/ 8 w 8"/>
              <a:gd name="T15" fmla="*/ 4896 h 4896"/>
              <a:gd name="T16" fmla="*/ 8 w 8"/>
              <a:gd name="T17" fmla="*/ 4892 h 4896"/>
              <a:gd name="T18" fmla="*/ 4 w 8"/>
              <a:gd name="T19" fmla="*/ 4896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12" name="Line 124"/>
          <p:cNvSpPr>
            <a:spLocks noChangeShapeType="1"/>
          </p:cNvSpPr>
          <p:nvPr/>
        </p:nvSpPr>
        <p:spPr bwMode="auto">
          <a:xfrm>
            <a:off x="2022475" y="3171825"/>
            <a:ext cx="0" cy="2947988"/>
          </a:xfrm>
          <a:prstGeom prst="line">
            <a:avLst/>
          </a:prstGeom>
          <a:noFill/>
          <a:ln w="317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endParaRPr lang="fr-FR"/>
          </a:p>
        </p:txBody>
      </p:sp>
      <p:sp>
        <p:nvSpPr>
          <p:cNvPr id="12415"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1953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8274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407" name="Rectangle 119"/>
          <p:cNvSpPr>
            <a:spLocks noGrp="1" noChangeArrowheads="1"/>
          </p:cNvSpPr>
          <p:nvPr>
            <p:ph type="ctrTitle"/>
          </p:nvPr>
        </p:nvSpPr>
        <p:spPr>
          <a:xfrm>
            <a:off x="2374900" y="3468688"/>
            <a:ext cx="6235700" cy="987425"/>
          </a:xfrm>
        </p:spPr>
        <p:txBody>
          <a:bodyPr anchor="b"/>
          <a:lstStyle>
            <a:lvl1pPr>
              <a:spcBef>
                <a:spcPct val="25000"/>
              </a:spcBef>
              <a:defRPr sz="3600"/>
            </a:lvl1pPr>
          </a:lstStyle>
          <a:p>
            <a:pPr lvl="0"/>
            <a:r>
              <a:rPr lang="en-US" noProof="0" smtClean="0"/>
              <a:t>Click to edit Master title style</a:t>
            </a:r>
          </a:p>
        </p:txBody>
      </p:sp>
      <p:sp>
        <p:nvSpPr>
          <p:cNvPr id="12408" name="Rectangle 120"/>
          <p:cNvSpPr>
            <a:spLocks noGrp="1" noChangeArrowheads="1"/>
          </p:cNvSpPr>
          <p:nvPr>
            <p:ph type="subTitle" idx="1"/>
          </p:nvPr>
        </p:nvSpPr>
        <p:spPr>
          <a:xfrm>
            <a:off x="2374900" y="4648200"/>
            <a:ext cx="5778500" cy="1114425"/>
          </a:xfrm>
        </p:spPr>
        <p:txBody>
          <a:bodyPr/>
          <a:lstStyle>
            <a:lvl1pPr marL="0" indent="0">
              <a:spcBef>
                <a:spcPct val="25000"/>
              </a:spcBef>
              <a:defRPr/>
            </a:lvl1pPr>
          </a:lstStyle>
          <a:p>
            <a:pPr lvl="0"/>
            <a:r>
              <a:rPr lang="en-US" noProof="0" smtClean="0"/>
              <a:t>Click to edit Master subtitle style</a:t>
            </a:r>
          </a:p>
        </p:txBody>
      </p:sp>
      <p:sp>
        <p:nvSpPr>
          <p:cNvPr id="12409" name="Freeform 121"/>
          <p:cNvSpPr>
            <a:spLocks/>
          </p:cNvSpPr>
          <p:nvPr/>
        </p:nvSpPr>
        <p:spPr bwMode="auto">
          <a:xfrm>
            <a:off x="3175" y="6853238"/>
            <a:ext cx="9142413" cy="11112"/>
          </a:xfrm>
          <a:custGeom>
            <a:avLst/>
            <a:gdLst>
              <a:gd name="T0" fmla="*/ 0 w 6335"/>
              <a:gd name="T1" fmla="*/ 4 h 8"/>
              <a:gd name="T2" fmla="*/ 4 w 6335"/>
              <a:gd name="T3" fmla="*/ 8 h 8"/>
              <a:gd name="T4" fmla="*/ 6335 w 6335"/>
              <a:gd name="T5" fmla="*/ 8 h 8"/>
              <a:gd name="T6" fmla="*/ 6335 w 6335"/>
              <a:gd name="T7" fmla="*/ 0 h 8"/>
              <a:gd name="T8" fmla="*/ 4 w 6335"/>
              <a:gd name="T9" fmla="*/ 0 h 8"/>
              <a:gd name="T10" fmla="*/ 8 w 6335"/>
              <a:gd name="T11" fmla="*/ 4 h 8"/>
              <a:gd name="T12" fmla="*/ 0 w 6335"/>
              <a:gd name="T13" fmla="*/ 4 h 8"/>
              <a:gd name="T14" fmla="*/ 0 w 6335"/>
              <a:gd name="T15" fmla="*/ 8 h 8"/>
              <a:gd name="T16" fmla="*/ 4 w 6335"/>
              <a:gd name="T17" fmla="*/ 8 h 8"/>
              <a:gd name="T18" fmla="*/ 0 w 6335"/>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12410" name="Freeform 122"/>
          <p:cNvSpPr>
            <a:spLocks/>
          </p:cNvSpPr>
          <p:nvPr/>
        </p:nvSpPr>
        <p:spPr bwMode="auto">
          <a:xfrm>
            <a:off x="3175" y="0"/>
            <a:ext cx="11113" cy="6858000"/>
          </a:xfrm>
          <a:custGeom>
            <a:avLst/>
            <a:gdLst>
              <a:gd name="T0" fmla="*/ 4 w 8"/>
              <a:gd name="T1" fmla="*/ 0 h 4896"/>
              <a:gd name="T2" fmla="*/ 0 w 8"/>
              <a:gd name="T3" fmla="*/ 4 h 4896"/>
              <a:gd name="T4" fmla="*/ 0 w 8"/>
              <a:gd name="T5" fmla="*/ 4896 h 4896"/>
              <a:gd name="T6" fmla="*/ 8 w 8"/>
              <a:gd name="T7" fmla="*/ 4896 h 4896"/>
              <a:gd name="T8" fmla="*/ 8 w 8"/>
              <a:gd name="T9" fmla="*/ 4 h 4896"/>
              <a:gd name="T10" fmla="*/ 4 w 8"/>
              <a:gd name="T11" fmla="*/ 8 h 4896"/>
              <a:gd name="T12" fmla="*/ 4 w 8"/>
              <a:gd name="T13" fmla="*/ 0 h 4896"/>
              <a:gd name="T14" fmla="*/ 0 w 8"/>
              <a:gd name="T15" fmla="*/ 0 h 4896"/>
              <a:gd name="T16" fmla="*/ 0 w 8"/>
              <a:gd name="T17" fmla="*/ 4 h 4896"/>
              <a:gd name="T18" fmla="*/ 4 w 8"/>
              <a:gd name="T19" fmla="*/ 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12411" name="Freeform 123"/>
          <p:cNvSpPr>
            <a:spLocks/>
          </p:cNvSpPr>
          <p:nvPr/>
        </p:nvSpPr>
        <p:spPr bwMode="auto">
          <a:xfrm>
            <a:off x="9139238" y="6350"/>
            <a:ext cx="12700" cy="6858000"/>
          </a:xfrm>
          <a:custGeom>
            <a:avLst/>
            <a:gdLst>
              <a:gd name="T0" fmla="*/ 4 w 8"/>
              <a:gd name="T1" fmla="*/ 4896 h 4896"/>
              <a:gd name="T2" fmla="*/ 8 w 8"/>
              <a:gd name="T3" fmla="*/ 4892 h 4896"/>
              <a:gd name="T4" fmla="*/ 8 w 8"/>
              <a:gd name="T5" fmla="*/ 0 h 4896"/>
              <a:gd name="T6" fmla="*/ 0 w 8"/>
              <a:gd name="T7" fmla="*/ 0 h 4896"/>
              <a:gd name="T8" fmla="*/ 0 w 8"/>
              <a:gd name="T9" fmla="*/ 4892 h 4896"/>
              <a:gd name="T10" fmla="*/ 4 w 8"/>
              <a:gd name="T11" fmla="*/ 4888 h 4896"/>
              <a:gd name="T12" fmla="*/ 4 w 8"/>
              <a:gd name="T13" fmla="*/ 4896 h 4896"/>
              <a:gd name="T14" fmla="*/ 8 w 8"/>
              <a:gd name="T15" fmla="*/ 4896 h 4896"/>
              <a:gd name="T16" fmla="*/ 8 w 8"/>
              <a:gd name="T17" fmla="*/ 4892 h 4896"/>
              <a:gd name="T18" fmla="*/ 4 w 8"/>
              <a:gd name="T19" fmla="*/ 4896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srgbClr val="000000"/>
              </a:solidFill>
            </a:endParaRPr>
          </a:p>
        </p:txBody>
      </p:sp>
      <p:sp>
        <p:nvSpPr>
          <p:cNvPr id="12412" name="Line 124"/>
          <p:cNvSpPr>
            <a:spLocks noChangeShapeType="1"/>
          </p:cNvSpPr>
          <p:nvPr/>
        </p:nvSpPr>
        <p:spPr bwMode="auto">
          <a:xfrm>
            <a:off x="2022475" y="3171825"/>
            <a:ext cx="0" cy="2947988"/>
          </a:xfrm>
          <a:prstGeom prst="line">
            <a:avLst/>
          </a:prstGeom>
          <a:noFill/>
          <a:ln w="317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endParaRPr lang="fr-FR">
              <a:solidFill>
                <a:srgbClr val="000000"/>
              </a:solidFill>
            </a:endParaRPr>
          </a:p>
        </p:txBody>
      </p:sp>
      <p:sp>
        <p:nvSpPr>
          <p:cNvPr id="12415"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endParaRPr lang="fr-FR">
              <a:solidFill>
                <a:srgbClr val="000000"/>
              </a:solidFill>
            </a:endParaRPr>
          </a:p>
        </p:txBody>
      </p:sp>
    </p:spTree>
    <p:extLst>
      <p:ext uri="{BB962C8B-B14F-4D97-AF65-F5344CB8AC3E}">
        <p14:creationId xmlns:p14="http://schemas.microsoft.com/office/powerpoint/2010/main" val="175251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153400" cy="492443"/>
          </a:xfrm>
        </p:spPr>
        <p:txBody>
          <a:bodyPr/>
          <a:lstStyle>
            <a:lvl1pPr algn="ctr">
              <a:defRPr/>
            </a:lvl1pPr>
          </a:lstStyle>
          <a:p>
            <a:r>
              <a:rPr lang="fr-FR"/>
              <a:t>Cliquez et modifiez le titre</a:t>
            </a:r>
          </a:p>
        </p:txBody>
      </p:sp>
      <p:sp>
        <p:nvSpPr>
          <p:cNvPr id="3" name="Espace réservé du contenu 2"/>
          <p:cNvSpPr>
            <a:spLocks noGrp="1"/>
          </p:cNvSpPr>
          <p:nvPr>
            <p:ph idx="1"/>
          </p:nvPr>
        </p:nvSpPr>
        <p:spPr/>
        <p:txBody>
          <a:bodyPr/>
          <a:lstStyle>
            <a:lvl3pPr marL="867125" indent="-342900">
              <a:buSzPct val="100000"/>
              <a:buFont typeface="Arial Unicode MS"/>
              <a:buChar char="⇢"/>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67779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29399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marL="0" indent="0">
              <a:lnSpc>
                <a:spcPct val="100000"/>
              </a:lnSpc>
              <a:defRPr sz="2400"/>
            </a:lvl1pPr>
            <a:lvl2pPr marL="270000" indent="-270000">
              <a:defRPr sz="2000"/>
            </a:lvl2pPr>
            <a:lvl3pPr marL="576000" indent="-252000">
              <a:defRPr sz="2000"/>
            </a:lvl3pPr>
            <a:lvl4pPr marL="900000" indent="-270000">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4419600" y="1371600"/>
            <a:ext cx="4038600" cy="5181600"/>
          </a:xfrm>
        </p:spPr>
        <p:txBody>
          <a:bodyPr/>
          <a:lstStyle>
            <a:lvl1pPr marL="0" indent="0">
              <a:lnSpc>
                <a:spcPct val="100000"/>
              </a:lnSpc>
              <a:defRPr sz="2400"/>
            </a:lvl1pPr>
            <a:lvl2pPr marL="355600" indent="-270000">
              <a:defRPr sz="2000"/>
            </a:lvl2pPr>
            <a:lvl3pPr marL="576000" indent="-252000">
              <a:defRPr sz="2000"/>
            </a:lvl3pPr>
            <a:lvl4pPr marL="900000" indent="-270000">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02061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42323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232579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212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9285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40575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5356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82006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4737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2"/>
          <p:cNvSpPr>
            <a:spLocks noGrp="1"/>
          </p:cNvSpPr>
          <p:nvPr>
            <p:ph type="body"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6BEFAAC-F73F-2D47-B766-7E712C5A70EA}" type="datetimeFigureOut">
              <a:rPr lang="fr-FR">
                <a:solidFill>
                  <a:srgbClr val="000000"/>
                </a:solidFill>
              </a:rPr>
              <a:pPr/>
              <a:t>14/07/18</a:t>
            </a:fld>
            <a:endParaRPr lang="fr-FR">
              <a:solidFill>
                <a:srgbClr val="000000"/>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854FE03D-4ACD-6A4B-A5B7-9D30C2DEAC85}" type="slidenum">
              <a:rP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040486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121"/>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5" name="Freeform 122"/>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6" name="Freeform 123"/>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7" name="Line 124"/>
          <p:cNvSpPr>
            <a:spLocks noChangeShapeType="1"/>
          </p:cNvSpPr>
          <p:nvPr/>
        </p:nvSpPr>
        <p:spPr bwMode="auto">
          <a:xfrm>
            <a:off x="2022475" y="3171825"/>
            <a:ext cx="0" cy="2947988"/>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8" name="Line 127"/>
          <p:cNvSpPr>
            <a:spLocks noChangeShapeType="1"/>
          </p:cNvSpPr>
          <p:nvPr/>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9"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12407" name="Rectangle 119"/>
          <p:cNvSpPr>
            <a:spLocks noGrp="1" noChangeArrowheads="1"/>
          </p:cNvSpPr>
          <p:nvPr>
            <p:ph type="ctrTitle"/>
          </p:nvPr>
        </p:nvSpPr>
        <p:spPr>
          <a:xfrm>
            <a:off x="2374900" y="3468688"/>
            <a:ext cx="6235700" cy="987425"/>
          </a:xfrm>
        </p:spPr>
        <p:txBody>
          <a:bodyPr anchor="b"/>
          <a:lstStyle>
            <a:lvl1pPr>
              <a:spcBef>
                <a:spcPct val="25000"/>
              </a:spcBef>
              <a:defRPr sz="3600"/>
            </a:lvl1pPr>
          </a:lstStyle>
          <a:p>
            <a:pPr lvl="0"/>
            <a:r>
              <a:rPr lang="fr-FR" noProof="0" smtClean="0"/>
              <a:t>Cliquez et modifiez le titre</a:t>
            </a:r>
            <a:endParaRPr lang="en-US" noProof="0" smtClean="0"/>
          </a:p>
        </p:txBody>
      </p:sp>
      <p:sp>
        <p:nvSpPr>
          <p:cNvPr id="12408" name="Rectangle 120"/>
          <p:cNvSpPr>
            <a:spLocks noGrp="1" noChangeArrowheads="1"/>
          </p:cNvSpPr>
          <p:nvPr>
            <p:ph type="subTitle" idx="1"/>
          </p:nvPr>
        </p:nvSpPr>
        <p:spPr>
          <a:xfrm>
            <a:off x="2374900" y="4648200"/>
            <a:ext cx="5778500" cy="1114425"/>
          </a:xfrm>
        </p:spPr>
        <p:txBody>
          <a:bodyPr/>
          <a:lstStyle>
            <a:lvl1pPr marL="0" indent="0">
              <a:spcBef>
                <a:spcPct val="25000"/>
              </a:spcBef>
              <a:defRPr/>
            </a:lvl1pPr>
          </a:lstStyle>
          <a:p>
            <a:pPr lvl="0"/>
            <a:r>
              <a:rPr lang="fr-FR" noProof="0" smtClean="0"/>
              <a:t>Cliquez pour modifier le style des sous-titres du masque</a:t>
            </a:r>
            <a:endParaRPr lang="en-US" noProof="0" smtClean="0"/>
          </a:p>
        </p:txBody>
      </p:sp>
    </p:spTree>
    <p:extLst>
      <p:ext uri="{BB962C8B-B14F-4D97-AF65-F5344CB8AC3E}">
        <p14:creationId xmlns:p14="http://schemas.microsoft.com/office/powerpoint/2010/main" val="3805169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667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925761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359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26271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270453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02006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136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0081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52384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6128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90392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121"/>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5" name="Freeform 122"/>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6" name="Freeform 123"/>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7" name="Line 124"/>
          <p:cNvSpPr>
            <a:spLocks noChangeShapeType="1"/>
          </p:cNvSpPr>
          <p:nvPr/>
        </p:nvSpPr>
        <p:spPr bwMode="auto">
          <a:xfrm>
            <a:off x="2022475" y="3171825"/>
            <a:ext cx="0" cy="2947988"/>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8" name="Line 127"/>
          <p:cNvSpPr>
            <a:spLocks noChangeShapeType="1"/>
          </p:cNvSpPr>
          <p:nvPr/>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9"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12407" name="Rectangle 119"/>
          <p:cNvSpPr>
            <a:spLocks noGrp="1" noChangeArrowheads="1"/>
          </p:cNvSpPr>
          <p:nvPr>
            <p:ph type="ctrTitle"/>
          </p:nvPr>
        </p:nvSpPr>
        <p:spPr>
          <a:xfrm>
            <a:off x="2374900" y="3468688"/>
            <a:ext cx="6235700" cy="987425"/>
          </a:xfrm>
        </p:spPr>
        <p:txBody>
          <a:bodyPr anchor="b"/>
          <a:lstStyle>
            <a:lvl1pPr>
              <a:spcBef>
                <a:spcPct val="25000"/>
              </a:spcBef>
              <a:defRPr sz="3600"/>
            </a:lvl1pPr>
          </a:lstStyle>
          <a:p>
            <a:pPr lvl="0"/>
            <a:r>
              <a:rPr lang="fr-FR" noProof="0" smtClean="0"/>
              <a:t>Cliquez et modifiez le titre</a:t>
            </a:r>
            <a:endParaRPr lang="en-US" noProof="0" smtClean="0"/>
          </a:p>
        </p:txBody>
      </p:sp>
      <p:sp>
        <p:nvSpPr>
          <p:cNvPr id="12408" name="Rectangle 120"/>
          <p:cNvSpPr>
            <a:spLocks noGrp="1" noChangeArrowheads="1"/>
          </p:cNvSpPr>
          <p:nvPr>
            <p:ph type="subTitle" idx="1"/>
          </p:nvPr>
        </p:nvSpPr>
        <p:spPr>
          <a:xfrm>
            <a:off x="2374900" y="4648200"/>
            <a:ext cx="5778500" cy="1114425"/>
          </a:xfrm>
        </p:spPr>
        <p:txBody>
          <a:bodyPr/>
          <a:lstStyle>
            <a:lvl1pPr marL="0" indent="0">
              <a:spcBef>
                <a:spcPct val="25000"/>
              </a:spcBef>
              <a:defRPr/>
            </a:lvl1pPr>
          </a:lstStyle>
          <a:p>
            <a:pPr lvl="0"/>
            <a:r>
              <a:rPr lang="fr-FR" noProof="0" smtClean="0"/>
              <a:t>Cliquez pour modifier le style des sous-titres du masque</a:t>
            </a:r>
            <a:endParaRPr lang="en-US" noProof="0" smtClean="0"/>
          </a:p>
        </p:txBody>
      </p:sp>
    </p:spTree>
    <p:extLst>
      <p:ext uri="{BB962C8B-B14F-4D97-AF65-F5344CB8AC3E}">
        <p14:creationId xmlns:p14="http://schemas.microsoft.com/office/powerpoint/2010/main" val="936225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2381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4392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7536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0652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27365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736950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881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63129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173121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99477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93491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AndTx">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
            <a:ext cx="8269288" cy="685800"/>
          </a:xfrm>
        </p:spPr>
        <p:txBody>
          <a:bodyPr/>
          <a:lstStyle/>
          <a:p>
            <a:r>
              <a:rPr lang="fr-FR"/>
              <a:t>Cliquez et modifiez le titre</a:t>
            </a:r>
          </a:p>
        </p:txBody>
      </p:sp>
      <p:sp>
        <p:nvSpPr>
          <p:cNvPr id="3" name="Espace réservé du contenu 2"/>
          <p:cNvSpPr>
            <a:spLocks noGrp="1"/>
          </p:cNvSpPr>
          <p:nvPr>
            <p:ph sz="half" idx="1"/>
          </p:nvPr>
        </p:nvSpPr>
        <p:spPr>
          <a:xfrm>
            <a:off x="788988" y="903288"/>
            <a:ext cx="4017962"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9350" y="903288"/>
            <a:ext cx="401955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549526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121"/>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5" name="Freeform 122"/>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6" name="Freeform 123"/>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7" name="Line 124"/>
          <p:cNvSpPr>
            <a:spLocks noChangeShapeType="1"/>
          </p:cNvSpPr>
          <p:nvPr/>
        </p:nvSpPr>
        <p:spPr bwMode="auto">
          <a:xfrm>
            <a:off x="2022475" y="3171825"/>
            <a:ext cx="0" cy="2947988"/>
          </a:xfrm>
          <a:prstGeom prst="line">
            <a:avLst/>
          </a:prstGeom>
          <a:noFill/>
          <a:ln w="317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8" name="Line 127"/>
          <p:cNvSpPr>
            <a:spLocks noChangeShapeType="1"/>
          </p:cNvSpPr>
          <p:nvPr/>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9"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12407" name="Rectangle 119"/>
          <p:cNvSpPr>
            <a:spLocks noGrp="1" noChangeArrowheads="1"/>
          </p:cNvSpPr>
          <p:nvPr>
            <p:ph type="ctrTitle"/>
          </p:nvPr>
        </p:nvSpPr>
        <p:spPr>
          <a:xfrm>
            <a:off x="2374900" y="3948288"/>
            <a:ext cx="6235700" cy="507831"/>
          </a:xfrm>
        </p:spPr>
        <p:txBody>
          <a:bodyPr anchor="b"/>
          <a:lstStyle>
            <a:lvl1pPr>
              <a:spcBef>
                <a:spcPct val="25000"/>
              </a:spcBef>
              <a:defRPr sz="3600"/>
            </a:lvl1pPr>
          </a:lstStyle>
          <a:p>
            <a:pPr lvl="0"/>
            <a:r>
              <a:rPr lang="fr-FR" noProof="0" smtClean="0"/>
              <a:t>Cliquez et modifiez le titre</a:t>
            </a:r>
            <a:endParaRPr lang="en-US" noProof="0" smtClean="0"/>
          </a:p>
        </p:txBody>
      </p:sp>
      <p:sp>
        <p:nvSpPr>
          <p:cNvPr id="12408" name="Rectangle 120"/>
          <p:cNvSpPr>
            <a:spLocks noGrp="1" noChangeArrowheads="1"/>
          </p:cNvSpPr>
          <p:nvPr>
            <p:ph type="subTitle" idx="1"/>
          </p:nvPr>
        </p:nvSpPr>
        <p:spPr>
          <a:xfrm>
            <a:off x="2374900" y="4648206"/>
            <a:ext cx="5778500" cy="1114425"/>
          </a:xfrm>
        </p:spPr>
        <p:txBody>
          <a:bodyPr/>
          <a:lstStyle>
            <a:lvl1pPr marL="0" indent="0">
              <a:spcBef>
                <a:spcPct val="25000"/>
              </a:spcBef>
              <a:defRPr/>
            </a:lvl1pPr>
          </a:lstStyle>
          <a:p>
            <a:pPr lvl="0"/>
            <a:r>
              <a:rPr lang="fr-FR" noProof="0" smtClean="0"/>
              <a:t>Cliquez pour modifier le style des sous-titres du masque</a:t>
            </a:r>
            <a:endParaRPr lang="en-US" noProof="0" smtClean="0"/>
          </a:p>
        </p:txBody>
      </p:sp>
    </p:spTree>
    <p:extLst>
      <p:ext uri="{BB962C8B-B14F-4D97-AF65-F5344CB8AC3E}">
        <p14:creationId xmlns:p14="http://schemas.microsoft.com/office/powerpoint/2010/main" val="1993374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5064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564257"/>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6849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81426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9815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43"/>
            <a:ext cx="8229600" cy="507831"/>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1471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593737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41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1152976"/>
            <a:ext cx="3008313" cy="282129"/>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01101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085214"/>
            <a:ext cx="5486400" cy="282129"/>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166384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68422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57395" y="228600"/>
            <a:ext cx="600807"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12275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121"/>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5" name="Freeform 122"/>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6" name="Freeform 123"/>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7" name="Line 124"/>
          <p:cNvSpPr>
            <a:spLocks noChangeShapeType="1"/>
          </p:cNvSpPr>
          <p:nvPr/>
        </p:nvSpPr>
        <p:spPr bwMode="auto">
          <a:xfrm>
            <a:off x="2022475" y="3171825"/>
            <a:ext cx="0" cy="2947988"/>
          </a:xfrm>
          <a:prstGeom prst="line">
            <a:avLst/>
          </a:prstGeom>
          <a:noFill/>
          <a:ln w="317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8" name="Line 127"/>
          <p:cNvSpPr>
            <a:spLocks noChangeShapeType="1"/>
          </p:cNvSpPr>
          <p:nvPr/>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9"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1275" rIns="82550" bIns="41275" anchor="ctr">
            <a:spAutoFit/>
          </a:bodyPr>
          <a:lstStyle/>
          <a:p>
            <a:pPr>
              <a:defRPr/>
            </a:pPr>
            <a:endParaRPr lang="fr-FR">
              <a:solidFill>
                <a:srgbClr val="000000"/>
              </a:solidFill>
              <a:cs typeface="ＭＳ Ｐゴシック" charset="0"/>
            </a:endParaRPr>
          </a:p>
        </p:txBody>
      </p:sp>
      <p:sp>
        <p:nvSpPr>
          <p:cNvPr id="12407" name="Rectangle 119"/>
          <p:cNvSpPr>
            <a:spLocks noGrp="1" noChangeArrowheads="1"/>
          </p:cNvSpPr>
          <p:nvPr>
            <p:ph type="ctrTitle"/>
          </p:nvPr>
        </p:nvSpPr>
        <p:spPr>
          <a:xfrm>
            <a:off x="2374900" y="3948288"/>
            <a:ext cx="6235700" cy="507831"/>
          </a:xfrm>
        </p:spPr>
        <p:txBody>
          <a:bodyPr anchor="b"/>
          <a:lstStyle>
            <a:lvl1pPr>
              <a:spcBef>
                <a:spcPct val="25000"/>
              </a:spcBef>
              <a:defRPr sz="3600"/>
            </a:lvl1pPr>
          </a:lstStyle>
          <a:p>
            <a:pPr lvl="0"/>
            <a:r>
              <a:rPr lang="fr-FR" noProof="0" smtClean="0"/>
              <a:t>Cliquez et modifiez le titre</a:t>
            </a:r>
            <a:endParaRPr lang="en-US" noProof="0" smtClean="0"/>
          </a:p>
        </p:txBody>
      </p:sp>
      <p:sp>
        <p:nvSpPr>
          <p:cNvPr id="12408" name="Rectangle 120"/>
          <p:cNvSpPr>
            <a:spLocks noGrp="1" noChangeArrowheads="1"/>
          </p:cNvSpPr>
          <p:nvPr>
            <p:ph type="subTitle" idx="1"/>
          </p:nvPr>
        </p:nvSpPr>
        <p:spPr>
          <a:xfrm>
            <a:off x="2374900" y="4648206"/>
            <a:ext cx="5778500" cy="1114425"/>
          </a:xfrm>
        </p:spPr>
        <p:txBody>
          <a:bodyPr/>
          <a:lstStyle>
            <a:lvl1pPr marL="0" indent="0">
              <a:spcBef>
                <a:spcPct val="25000"/>
              </a:spcBef>
              <a:defRPr/>
            </a:lvl1pPr>
          </a:lstStyle>
          <a:p>
            <a:pPr lvl="0"/>
            <a:r>
              <a:rPr lang="fr-FR" noProof="0" smtClean="0"/>
              <a:t>Cliquez pour modifier le style des sous-titres du masque</a:t>
            </a:r>
            <a:endParaRPr lang="en-US" noProof="0" smtClean="0"/>
          </a:p>
        </p:txBody>
      </p:sp>
    </p:spTree>
    <p:extLst>
      <p:ext uri="{BB962C8B-B14F-4D97-AF65-F5344CB8AC3E}">
        <p14:creationId xmlns:p14="http://schemas.microsoft.com/office/powerpoint/2010/main" val="2978609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137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54546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564257"/>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40477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6435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43"/>
            <a:ext cx="8229600" cy="507831"/>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62367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105498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293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1152976"/>
            <a:ext cx="3008313" cy="282129"/>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276054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085214"/>
            <a:ext cx="5486400" cy="282129"/>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015395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6311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857395" y="228600"/>
            <a:ext cx="600807"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1083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AndTx">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5"/>
            <a:ext cx="8269288" cy="507831"/>
          </a:xfrm>
        </p:spPr>
        <p:txBody>
          <a:bodyPr/>
          <a:lstStyle/>
          <a:p>
            <a:r>
              <a:rPr lang="fr-FR"/>
              <a:t>Cliquez et modifiez le titre</a:t>
            </a:r>
          </a:p>
        </p:txBody>
      </p:sp>
      <p:sp>
        <p:nvSpPr>
          <p:cNvPr id="3" name="Espace réservé du contenu 2"/>
          <p:cNvSpPr>
            <a:spLocks noGrp="1"/>
          </p:cNvSpPr>
          <p:nvPr>
            <p:ph sz="half" idx="1"/>
          </p:nvPr>
        </p:nvSpPr>
        <p:spPr>
          <a:xfrm>
            <a:off x="788989" y="903288"/>
            <a:ext cx="4017962"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9350" y="903288"/>
            <a:ext cx="401955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6784290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78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43"/>
            <a:ext cx="8229600" cy="507831"/>
          </a:xfrm>
        </p:spPr>
        <p:txBody>
          <a:bodyPr/>
          <a:lstStyle/>
          <a:p>
            <a:r>
              <a:rPr lang="fr-FR"/>
              <a:t>Cliquez et modifiez le titre</a:t>
            </a:r>
          </a:p>
        </p:txBody>
      </p:sp>
      <p:sp>
        <p:nvSpPr>
          <p:cNvPr id="3" name="Espace réservé du texte 2"/>
          <p:cNvSpPr>
            <a:spLocks noGrp="1"/>
          </p:cNvSpPr>
          <p:nvPr>
            <p:ph type="body" sz="half" idx="1"/>
          </p:nvPr>
        </p:nvSpPr>
        <p:spPr>
          <a:xfrm>
            <a:off x="457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600206"/>
            <a:ext cx="4038600" cy="4525963"/>
          </a:xfrm>
        </p:spPr>
        <p:txBody>
          <a:bodyPr/>
          <a:lstStyle/>
          <a:p>
            <a:pPr lvl="0"/>
            <a:endParaRPr lang="fr-FR" noProof="0"/>
          </a:p>
        </p:txBody>
      </p:sp>
      <p:sp>
        <p:nvSpPr>
          <p:cNvPr id="5" name="Espace réservé de la date 4"/>
          <p:cNvSpPr>
            <a:spLocks noGrp="1"/>
          </p:cNvSpPr>
          <p:nvPr>
            <p:ph type="dt" sz="half" idx="10"/>
          </p:nvPr>
        </p:nvSpPr>
        <p:spPr>
          <a:xfrm>
            <a:off x="457200" y="6251575"/>
            <a:ext cx="2133600" cy="476250"/>
          </a:xfrm>
          <a:prstGeom prst="rect">
            <a:avLst/>
          </a:prstGeom>
        </p:spPr>
        <p:txBody>
          <a:bodyPr/>
          <a:lstStyle>
            <a:lvl1pPr>
              <a:defRPr>
                <a:solidFill>
                  <a:srgbClr val="000000"/>
                </a:solidFill>
                <a:cs typeface="+mn-cs"/>
              </a:defRPr>
            </a:lvl1pPr>
          </a:lstStyle>
          <a:p>
            <a:pPr>
              <a:defRPr/>
            </a:pPr>
            <a:endParaRPr lang="en-US"/>
          </a:p>
        </p:txBody>
      </p:sp>
      <p:sp>
        <p:nvSpPr>
          <p:cNvPr id="6" name="Espace réservé du numéro de diapositive 5"/>
          <p:cNvSpPr>
            <a:spLocks noGrp="1"/>
          </p:cNvSpPr>
          <p:nvPr>
            <p:ph type="sldNum" sz="quarter" idx="11"/>
          </p:nvPr>
        </p:nvSpPr>
        <p:spPr>
          <a:xfrm>
            <a:off x="6553200" y="6248400"/>
            <a:ext cx="2133600" cy="476250"/>
          </a:xfrm>
          <a:prstGeom prst="rect">
            <a:avLst/>
          </a:prstGeom>
        </p:spPr>
        <p:txBody>
          <a:bodyPr/>
          <a:lstStyle>
            <a:lvl1pPr>
              <a:defRPr>
                <a:solidFill>
                  <a:srgbClr val="000000"/>
                </a:solidFill>
                <a:cs typeface="+mn-cs"/>
              </a:defRPr>
            </a:lvl1pPr>
          </a:lstStyle>
          <a:p>
            <a:pPr>
              <a:defRPr/>
            </a:pPr>
            <a:fld id="{82BDE96B-3A86-F64B-A3F5-CDFCB45BF56D}" type="slidenum">
              <a:rPr lang="en-US"/>
              <a:pPr>
                <a:defRPr/>
              </a:pPr>
              <a:t>‹#›</a:t>
            </a:fld>
            <a:endParaRPr lang="en-US"/>
          </a:p>
        </p:txBody>
      </p:sp>
      <p:sp>
        <p:nvSpPr>
          <p:cNvPr id="7" name="Espace réservé du pied de page 6"/>
          <p:cNvSpPr>
            <a:spLocks noGrp="1"/>
          </p:cNvSpPr>
          <p:nvPr>
            <p:ph type="ftr" sz="quarter" idx="12"/>
          </p:nvPr>
        </p:nvSpPr>
        <p:spPr>
          <a:xfrm>
            <a:off x="3124200" y="6248400"/>
            <a:ext cx="2895600" cy="476250"/>
          </a:xfrm>
          <a:prstGeom prst="rect">
            <a:avLst/>
          </a:prstGeom>
        </p:spPr>
        <p:txBody>
          <a:bodyPr/>
          <a:lstStyle>
            <a:lvl1pPr>
              <a:defRPr>
                <a:solidFill>
                  <a:srgbClr val="000000"/>
                </a:solidFill>
                <a:cs typeface="+mn-cs"/>
              </a:defRPr>
            </a:lvl1pPr>
          </a:lstStyle>
          <a:p>
            <a:pPr>
              <a:defRPr/>
            </a:pPr>
            <a:endParaRPr lang="en-US"/>
          </a:p>
        </p:txBody>
      </p:sp>
    </p:spTree>
    <p:extLst>
      <p:ext uri="{BB962C8B-B14F-4D97-AF65-F5344CB8AC3E}">
        <p14:creationId xmlns:p14="http://schemas.microsoft.com/office/powerpoint/2010/main" val="262410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121"/>
          <p:cNvSpPr>
            <a:spLocks/>
          </p:cNvSpPr>
          <p:nvPr/>
        </p:nvSpPr>
        <p:spPr bwMode="auto">
          <a:xfrm>
            <a:off x="3175" y="6853238"/>
            <a:ext cx="9142413" cy="11112"/>
          </a:xfrm>
          <a:custGeom>
            <a:avLst/>
            <a:gdLst>
              <a:gd name="T0" fmla="*/ 0 w 6335"/>
              <a:gd name="T1" fmla="*/ 2147483647 h 8"/>
              <a:gd name="T2" fmla="*/ 2147483647 w 6335"/>
              <a:gd name="T3" fmla="*/ 2147483647 h 8"/>
              <a:gd name="T4" fmla="*/ 2147483647 w 6335"/>
              <a:gd name="T5" fmla="*/ 2147483647 h 8"/>
              <a:gd name="T6" fmla="*/ 2147483647 w 6335"/>
              <a:gd name="T7" fmla="*/ 0 h 8"/>
              <a:gd name="T8" fmla="*/ 2147483647 w 6335"/>
              <a:gd name="T9" fmla="*/ 0 h 8"/>
              <a:gd name="T10" fmla="*/ 2147483647 w 6335"/>
              <a:gd name="T11" fmla="*/ 2147483647 h 8"/>
              <a:gd name="T12" fmla="*/ 0 w 6335"/>
              <a:gd name="T13" fmla="*/ 2147483647 h 8"/>
              <a:gd name="T14" fmla="*/ 0 w 6335"/>
              <a:gd name="T15" fmla="*/ 2147483647 h 8"/>
              <a:gd name="T16" fmla="*/ 2147483647 w 6335"/>
              <a:gd name="T17" fmla="*/ 2147483647 h 8"/>
              <a:gd name="T18" fmla="*/ 0 w 6335"/>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35" h="8">
                <a:moveTo>
                  <a:pt x="0" y="4"/>
                </a:moveTo>
                <a:lnTo>
                  <a:pt x="4" y="8"/>
                </a:lnTo>
                <a:lnTo>
                  <a:pt x="6335" y="8"/>
                </a:lnTo>
                <a:lnTo>
                  <a:pt x="6335" y="0"/>
                </a:lnTo>
                <a:lnTo>
                  <a:pt x="4" y="0"/>
                </a:lnTo>
                <a:lnTo>
                  <a:pt x="8" y="4"/>
                </a:lnTo>
                <a:lnTo>
                  <a:pt x="0" y="4"/>
                </a:lnTo>
                <a:lnTo>
                  <a:pt x="0" y="8"/>
                </a:lnTo>
                <a:lnTo>
                  <a:pt x="4"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5" name="Freeform 122"/>
          <p:cNvSpPr>
            <a:spLocks/>
          </p:cNvSpPr>
          <p:nvPr/>
        </p:nvSpPr>
        <p:spPr bwMode="auto">
          <a:xfrm>
            <a:off x="3175" y="0"/>
            <a:ext cx="11113" cy="6858000"/>
          </a:xfrm>
          <a:custGeom>
            <a:avLst/>
            <a:gdLst>
              <a:gd name="T0" fmla="*/ 2147483647 w 8"/>
              <a:gd name="T1" fmla="*/ 0 h 4896"/>
              <a:gd name="T2" fmla="*/ 0 w 8"/>
              <a:gd name="T3" fmla="*/ 2147483647 h 4896"/>
              <a:gd name="T4" fmla="*/ 0 w 8"/>
              <a:gd name="T5" fmla="*/ 2147483647 h 4896"/>
              <a:gd name="T6" fmla="*/ 2147483647 w 8"/>
              <a:gd name="T7" fmla="*/ 2147483647 h 4896"/>
              <a:gd name="T8" fmla="*/ 2147483647 w 8"/>
              <a:gd name="T9" fmla="*/ 2147483647 h 4896"/>
              <a:gd name="T10" fmla="*/ 2147483647 w 8"/>
              <a:gd name="T11" fmla="*/ 2147483647 h 4896"/>
              <a:gd name="T12" fmla="*/ 2147483647 w 8"/>
              <a:gd name="T13" fmla="*/ 0 h 4896"/>
              <a:gd name="T14" fmla="*/ 0 w 8"/>
              <a:gd name="T15" fmla="*/ 0 h 4896"/>
              <a:gd name="T16" fmla="*/ 0 w 8"/>
              <a:gd name="T17" fmla="*/ 2147483647 h 4896"/>
              <a:gd name="T18" fmla="*/ 2147483647 w 8"/>
              <a:gd name="T19" fmla="*/ 0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0"/>
                </a:moveTo>
                <a:lnTo>
                  <a:pt x="0" y="4"/>
                </a:lnTo>
                <a:lnTo>
                  <a:pt x="0" y="4896"/>
                </a:lnTo>
                <a:lnTo>
                  <a:pt x="8" y="4896"/>
                </a:lnTo>
                <a:lnTo>
                  <a:pt x="8" y="4"/>
                </a:lnTo>
                <a:lnTo>
                  <a:pt x="4" y="8"/>
                </a:lnTo>
                <a:lnTo>
                  <a:pt x="4" y="0"/>
                </a:lnTo>
                <a:lnTo>
                  <a:pt x="0" y="0"/>
                </a:lnTo>
                <a:lnTo>
                  <a:pt x="0"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6" name="Freeform 123"/>
          <p:cNvSpPr>
            <a:spLocks/>
          </p:cNvSpPr>
          <p:nvPr/>
        </p:nvSpPr>
        <p:spPr bwMode="auto">
          <a:xfrm>
            <a:off x="9139238" y="6350"/>
            <a:ext cx="12700" cy="6858000"/>
          </a:xfrm>
          <a:custGeom>
            <a:avLst/>
            <a:gdLst>
              <a:gd name="T0" fmla="*/ 2147483647 w 8"/>
              <a:gd name="T1" fmla="*/ 2147483647 h 4896"/>
              <a:gd name="T2" fmla="*/ 2147483647 w 8"/>
              <a:gd name="T3" fmla="*/ 2147483647 h 4896"/>
              <a:gd name="T4" fmla="*/ 2147483647 w 8"/>
              <a:gd name="T5" fmla="*/ 0 h 4896"/>
              <a:gd name="T6" fmla="*/ 0 w 8"/>
              <a:gd name="T7" fmla="*/ 0 h 4896"/>
              <a:gd name="T8" fmla="*/ 0 w 8"/>
              <a:gd name="T9" fmla="*/ 2147483647 h 4896"/>
              <a:gd name="T10" fmla="*/ 2147483647 w 8"/>
              <a:gd name="T11" fmla="*/ 2147483647 h 4896"/>
              <a:gd name="T12" fmla="*/ 2147483647 w 8"/>
              <a:gd name="T13" fmla="*/ 2147483647 h 4896"/>
              <a:gd name="T14" fmla="*/ 2147483647 w 8"/>
              <a:gd name="T15" fmla="*/ 2147483647 h 4896"/>
              <a:gd name="T16" fmla="*/ 2147483647 w 8"/>
              <a:gd name="T17" fmla="*/ 2147483647 h 4896"/>
              <a:gd name="T18" fmla="*/ 2147483647 w 8"/>
              <a:gd name="T19" fmla="*/ 2147483647 h 48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896">
                <a:moveTo>
                  <a:pt x="4" y="4896"/>
                </a:moveTo>
                <a:lnTo>
                  <a:pt x="8" y="4892"/>
                </a:lnTo>
                <a:lnTo>
                  <a:pt x="8" y="0"/>
                </a:lnTo>
                <a:lnTo>
                  <a:pt x="0" y="0"/>
                </a:lnTo>
                <a:lnTo>
                  <a:pt x="0" y="4892"/>
                </a:lnTo>
                <a:lnTo>
                  <a:pt x="4" y="4888"/>
                </a:lnTo>
                <a:lnTo>
                  <a:pt x="4" y="4896"/>
                </a:lnTo>
                <a:lnTo>
                  <a:pt x="8" y="4896"/>
                </a:lnTo>
                <a:lnTo>
                  <a:pt x="8" y="4892"/>
                </a:lnTo>
                <a:lnTo>
                  <a:pt x="4" y="48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mtClean="0">
              <a:solidFill>
                <a:srgbClr val="000000"/>
              </a:solidFill>
              <a:cs typeface="ＭＳ Ｐゴシック" charset="0"/>
            </a:endParaRPr>
          </a:p>
        </p:txBody>
      </p:sp>
      <p:sp>
        <p:nvSpPr>
          <p:cNvPr id="7" name="Line 124"/>
          <p:cNvSpPr>
            <a:spLocks noChangeShapeType="1"/>
          </p:cNvSpPr>
          <p:nvPr/>
        </p:nvSpPr>
        <p:spPr bwMode="auto">
          <a:xfrm>
            <a:off x="2022475" y="3171825"/>
            <a:ext cx="0" cy="2947988"/>
          </a:xfrm>
          <a:prstGeom prst="line">
            <a:avLst/>
          </a:prstGeom>
          <a:noFill/>
          <a:ln w="31750">
            <a:solidFill>
              <a:srgbClr val="003399"/>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8" name="Line 127"/>
          <p:cNvSpPr>
            <a:spLocks noChangeShapeType="1"/>
          </p:cNvSpPr>
          <p:nvPr/>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9" name="Line 127"/>
          <p:cNvSpPr>
            <a:spLocks noChangeShapeType="1"/>
          </p:cNvSpPr>
          <p:nvPr userDrawn="1"/>
        </p:nvSpPr>
        <p:spPr bwMode="auto">
          <a:xfrm>
            <a:off x="2057400" y="3352800"/>
            <a:ext cx="0" cy="294798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lIns="82550" tIns="41275" rIns="82550" bIns="41275" anchor="ctr">
            <a:spAutoFit/>
          </a:bodyPr>
          <a:lstStyle/>
          <a:p>
            <a:endParaRPr lang="fr-FR" smtClean="0">
              <a:solidFill>
                <a:srgbClr val="000000"/>
              </a:solidFill>
              <a:cs typeface="ＭＳ Ｐゴシック" charset="0"/>
            </a:endParaRPr>
          </a:p>
        </p:txBody>
      </p:sp>
      <p:sp>
        <p:nvSpPr>
          <p:cNvPr id="12407" name="Rectangle 119"/>
          <p:cNvSpPr>
            <a:spLocks noGrp="1" noChangeArrowheads="1"/>
          </p:cNvSpPr>
          <p:nvPr>
            <p:ph type="ctrTitle"/>
          </p:nvPr>
        </p:nvSpPr>
        <p:spPr>
          <a:xfrm>
            <a:off x="2374900" y="3468688"/>
            <a:ext cx="6235700" cy="987425"/>
          </a:xfrm>
        </p:spPr>
        <p:txBody>
          <a:bodyPr anchor="b"/>
          <a:lstStyle>
            <a:lvl1pPr>
              <a:spcBef>
                <a:spcPct val="25000"/>
              </a:spcBef>
              <a:defRPr sz="3600"/>
            </a:lvl1pPr>
          </a:lstStyle>
          <a:p>
            <a:pPr lvl="0"/>
            <a:r>
              <a:rPr lang="fr-FR" noProof="0" smtClean="0"/>
              <a:t>Cliquez et modifiez le titre</a:t>
            </a:r>
            <a:endParaRPr lang="en-US" noProof="0" smtClean="0"/>
          </a:p>
        </p:txBody>
      </p:sp>
      <p:sp>
        <p:nvSpPr>
          <p:cNvPr id="12408" name="Rectangle 120"/>
          <p:cNvSpPr>
            <a:spLocks noGrp="1" noChangeArrowheads="1"/>
          </p:cNvSpPr>
          <p:nvPr>
            <p:ph type="subTitle" idx="1"/>
          </p:nvPr>
        </p:nvSpPr>
        <p:spPr>
          <a:xfrm>
            <a:off x="2374900" y="4648200"/>
            <a:ext cx="5778500" cy="1114425"/>
          </a:xfrm>
        </p:spPr>
        <p:txBody>
          <a:bodyPr/>
          <a:lstStyle>
            <a:lvl1pPr marL="0" indent="0">
              <a:spcBef>
                <a:spcPct val="25000"/>
              </a:spcBef>
              <a:defRPr/>
            </a:lvl1pPr>
          </a:lstStyle>
          <a:p>
            <a:pPr lvl="0"/>
            <a:r>
              <a:rPr lang="fr-FR" noProof="0" smtClean="0"/>
              <a:t>Cliquez pour modifier le style des sous-titres du masque</a:t>
            </a:r>
            <a:endParaRPr lang="en-US" noProof="0" smtClean="0"/>
          </a:p>
        </p:txBody>
      </p:sp>
    </p:spTree>
    <p:extLst>
      <p:ext uri="{BB962C8B-B14F-4D97-AF65-F5344CB8AC3E}">
        <p14:creationId xmlns:p14="http://schemas.microsoft.com/office/powerpoint/2010/main" val="278897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5934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3426524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228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19600" y="1371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48259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23408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720080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770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43387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90960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167855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1819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63246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228600" y="228600"/>
            <a:ext cx="6019800" cy="6324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735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89701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gray">
          <a:xfrm>
            <a:off x="228600" y="13716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6" name="Rectangle 2"/>
          <p:cNvSpPr>
            <a:spLocks noGrp="1" noChangeArrowheads="1"/>
          </p:cNvSpPr>
          <p:nvPr>
            <p:ph type="title"/>
          </p:nvPr>
        </p:nvSpPr>
        <p:spPr bwMode="gray">
          <a:xfrm>
            <a:off x="228600" y="228600"/>
            <a:ext cx="81534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en-US"/>
              <a:t>Click to edit Master title style</a:t>
            </a:r>
            <a:br>
              <a:rPr lang="en-US"/>
            </a:b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0" rIns="82550" bIns="0">
            <a:spAutoFit/>
          </a:bodyPr>
          <a:lstStyle>
            <a:lvl1pPr>
              <a:tabLst>
                <a:tab pos="2740025" algn="r"/>
              </a:tabLst>
              <a:defRPr sz="2400">
                <a:solidFill>
                  <a:schemeClr val="tx1"/>
                </a:solidFill>
                <a:latin typeface="Times" charset="0"/>
                <a:ea typeface="ＭＳ Ｐゴシック" charset="0"/>
              </a:defRPr>
            </a:lvl1pPr>
            <a:lvl2pPr>
              <a:tabLst>
                <a:tab pos="2740025" algn="r"/>
              </a:tabLst>
              <a:defRPr sz="2400">
                <a:solidFill>
                  <a:schemeClr val="tx1"/>
                </a:solidFill>
                <a:latin typeface="Times" charset="0"/>
                <a:ea typeface="ＭＳ Ｐゴシック" charset="0"/>
              </a:defRPr>
            </a:lvl2pPr>
            <a:lvl3pPr>
              <a:tabLst>
                <a:tab pos="2740025" algn="r"/>
              </a:tabLst>
              <a:defRPr sz="2400">
                <a:solidFill>
                  <a:schemeClr val="tx1"/>
                </a:solidFill>
                <a:latin typeface="Times" charset="0"/>
                <a:ea typeface="ＭＳ Ｐゴシック" charset="0"/>
              </a:defRPr>
            </a:lvl3pPr>
            <a:lvl4pPr>
              <a:tabLst>
                <a:tab pos="2740025" algn="r"/>
              </a:tabLst>
              <a:defRPr sz="2400">
                <a:solidFill>
                  <a:schemeClr val="tx1"/>
                </a:solidFill>
                <a:latin typeface="Times" charset="0"/>
                <a:ea typeface="ＭＳ Ｐゴシック" charset="0"/>
              </a:defRPr>
            </a:lvl4pPr>
            <a:lvl5pPr>
              <a:tabLst>
                <a:tab pos="2740025" algn="r"/>
              </a:tabLst>
              <a:defRPr sz="2400">
                <a:solidFill>
                  <a:schemeClr val="tx1"/>
                </a:solidFill>
                <a:latin typeface="Times" charset="0"/>
                <a:ea typeface="ＭＳ Ｐゴシック" charset="0"/>
              </a:defRPr>
            </a:lvl5pPr>
            <a:lvl6pPr eaLnBrk="0" fontAlgn="base" hangingPunct="0">
              <a:spcBef>
                <a:spcPct val="0"/>
              </a:spcBef>
              <a:spcAft>
                <a:spcPct val="0"/>
              </a:spcAft>
              <a:tabLst>
                <a:tab pos="2740025" algn="r"/>
              </a:tabLst>
              <a:defRPr sz="2400">
                <a:solidFill>
                  <a:schemeClr val="tx1"/>
                </a:solidFill>
                <a:latin typeface="Times" charset="0"/>
                <a:ea typeface="ＭＳ Ｐゴシック" charset="0"/>
              </a:defRPr>
            </a:lvl6pPr>
            <a:lvl7pPr eaLnBrk="0" fontAlgn="base" hangingPunct="0">
              <a:spcBef>
                <a:spcPct val="0"/>
              </a:spcBef>
              <a:spcAft>
                <a:spcPct val="0"/>
              </a:spcAft>
              <a:tabLst>
                <a:tab pos="2740025" algn="r"/>
              </a:tabLst>
              <a:defRPr sz="2400">
                <a:solidFill>
                  <a:schemeClr val="tx1"/>
                </a:solidFill>
                <a:latin typeface="Times" charset="0"/>
                <a:ea typeface="ＭＳ Ｐゴシック" charset="0"/>
              </a:defRPr>
            </a:lvl7pPr>
            <a:lvl8pPr eaLnBrk="0" fontAlgn="base" hangingPunct="0">
              <a:spcBef>
                <a:spcPct val="0"/>
              </a:spcBef>
              <a:spcAft>
                <a:spcPct val="0"/>
              </a:spcAft>
              <a:tabLst>
                <a:tab pos="2740025" algn="r"/>
              </a:tabLst>
              <a:defRPr sz="2400">
                <a:solidFill>
                  <a:schemeClr val="tx1"/>
                </a:solidFill>
                <a:latin typeface="Times" charset="0"/>
                <a:ea typeface="ＭＳ Ｐゴシック" charset="0"/>
              </a:defRPr>
            </a:lvl8pPr>
            <a:lvl9pPr eaLnBrk="0" fontAlgn="base" hangingPunct="0">
              <a:spcBef>
                <a:spcPct val="0"/>
              </a:spcBef>
              <a:spcAft>
                <a:spcPct val="0"/>
              </a:spcAft>
              <a:tabLst>
                <a:tab pos="2740025" algn="r"/>
              </a:tabLst>
              <a:defRPr sz="2400">
                <a:solidFill>
                  <a:schemeClr val="tx1"/>
                </a:solidFill>
                <a:latin typeface="Times" charset="0"/>
                <a:ea typeface="ＭＳ Ｐゴシック" charset="0"/>
              </a:defRPr>
            </a:lvl9pPr>
          </a:lstStyle>
          <a:p>
            <a:r>
              <a:rPr lang="en-US" sz="1000">
                <a:solidFill>
                  <a:srgbClr val="003399"/>
                </a:solidFill>
                <a:latin typeface="P22 Typewriter" charset="0"/>
              </a:rPr>
              <a:t>	Slide </a:t>
            </a:r>
            <a:fld id="{67D6765F-59F7-4446-8758-8C4DFF3EE8D6}" type="slidenum">
              <a:rPr lang="en-US" sz="1000">
                <a:solidFill>
                  <a:srgbClr val="003399"/>
                </a:solidFill>
                <a:latin typeface="P22 Typewriter" charset="0"/>
              </a:rPr>
              <a:pPr/>
              <a:t>‹#›</a:t>
            </a:fld>
            <a:endParaRPr lang="en-US" sz="1000">
              <a:solidFill>
                <a:srgbClr val="003399"/>
              </a:solidFill>
              <a:latin typeface="P22 Typewriter" charset="0"/>
            </a:endParaRPr>
          </a:p>
        </p:txBody>
      </p:sp>
      <p:sp>
        <p:nvSpPr>
          <p:cNvPr id="1253" name="Line 229"/>
          <p:cNvSpPr>
            <a:spLocks noChangeShapeType="1"/>
          </p:cNvSpPr>
          <p:nvPr/>
        </p:nvSpPr>
        <p:spPr bwMode="auto">
          <a:xfrm>
            <a:off x="228600" y="1143000"/>
            <a:ext cx="7467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1254" name="Line 230"/>
          <p:cNvSpPr>
            <a:spLocks noChangeShapeType="1"/>
          </p:cNvSpPr>
          <p:nvPr/>
        </p:nvSpPr>
        <p:spPr bwMode="auto">
          <a:xfrm>
            <a:off x="381000" y="1219200"/>
            <a:ext cx="74676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100000"/>
        </a:lnSpc>
        <a:spcBef>
          <a:spcPct val="0"/>
        </a:spcBef>
        <a:spcAft>
          <a:spcPct val="0"/>
        </a:spcAft>
        <a:defRPr sz="3200" b="1">
          <a:solidFill>
            <a:srgbClr val="990000"/>
          </a:solidFill>
          <a:latin typeface="+mj-lt"/>
          <a:ea typeface="+mj-ea"/>
          <a:cs typeface="+mj-cs"/>
        </a:defRPr>
      </a:lvl1pPr>
      <a:lvl2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2pPr>
      <a:lvl3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3pPr>
      <a:lvl4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4pPr>
      <a:lvl5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5pPr>
      <a:lvl6pPr marL="4572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9pPr>
    </p:titleStyle>
    <p:bodyStyle>
      <a:lvl1pPr marL="225425" indent="-226800" algn="just" rtl="0" eaLnBrk="0" fontAlgn="base" hangingPunct="0">
        <a:lnSpc>
          <a:spcPct val="110000"/>
        </a:lnSpc>
        <a:spcBef>
          <a:spcPts val="600"/>
        </a:spcBef>
        <a:spcAft>
          <a:spcPts val="600"/>
        </a:spcAft>
        <a:buClr>
          <a:srgbClr val="990000"/>
        </a:buClr>
        <a:defRPr sz="2800">
          <a:solidFill>
            <a:schemeClr val="tx1"/>
          </a:solidFill>
          <a:latin typeface="Calibri"/>
          <a:ea typeface="+mn-ea"/>
          <a:cs typeface="Calibri"/>
        </a:defRPr>
      </a:lvl1pPr>
      <a:lvl2pPr marL="540000" indent="-342000" algn="just" rtl="0" eaLnBrk="0" fontAlgn="base" hangingPunct="0">
        <a:lnSpc>
          <a:spcPct val="100000"/>
        </a:lnSpc>
        <a:spcBef>
          <a:spcPts val="600"/>
        </a:spcBef>
        <a:spcAft>
          <a:spcPts val="600"/>
        </a:spcAft>
        <a:buClr>
          <a:schemeClr val="tx2"/>
        </a:buClr>
        <a:buFont typeface="Arial"/>
        <a:buChar char="•"/>
        <a:defRPr sz="2400">
          <a:solidFill>
            <a:schemeClr val="tx1"/>
          </a:solidFill>
          <a:latin typeface="Calibri"/>
          <a:ea typeface="+mn-ea"/>
          <a:cs typeface="Calibri"/>
        </a:defRPr>
      </a:lvl2pPr>
      <a:lvl3pPr marL="756000" indent="-231775" algn="l" rtl="0" eaLnBrk="0" fontAlgn="base" hangingPunct="0">
        <a:lnSpc>
          <a:spcPct val="100000"/>
        </a:lnSpc>
        <a:spcBef>
          <a:spcPts val="400"/>
        </a:spcBef>
        <a:spcAft>
          <a:spcPts val="400"/>
        </a:spcAft>
        <a:buClr>
          <a:schemeClr val="tx2"/>
        </a:buClr>
        <a:defRPr sz="2000">
          <a:solidFill>
            <a:schemeClr val="tx1"/>
          </a:solidFill>
          <a:latin typeface="Calibri"/>
          <a:ea typeface="+mn-ea"/>
          <a:cs typeface="Calibri"/>
        </a:defRPr>
      </a:lvl3pPr>
      <a:lvl4pPr marL="1308100" indent="-285750" algn="l" rtl="0" eaLnBrk="0" fontAlgn="base" hangingPunct="0">
        <a:lnSpc>
          <a:spcPct val="110000"/>
        </a:lnSpc>
        <a:spcBef>
          <a:spcPts val="400"/>
        </a:spcBef>
        <a:spcAft>
          <a:spcPts val="400"/>
        </a:spcAft>
        <a:buClr>
          <a:srgbClr val="000090"/>
        </a:buClr>
        <a:buFont typeface="Wingdings" charset="2"/>
        <a:buChar char="ü"/>
        <a:defRPr sz="2000">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gray">
          <a:xfrm>
            <a:off x="228600" y="13716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6" name="Rectangle 2"/>
          <p:cNvSpPr>
            <a:spLocks noGrp="1" noChangeArrowheads="1"/>
          </p:cNvSpPr>
          <p:nvPr>
            <p:ph type="title"/>
          </p:nvPr>
        </p:nvSpPr>
        <p:spPr bwMode="gray">
          <a:xfrm>
            <a:off x="228600" y="228600"/>
            <a:ext cx="81534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en-US"/>
              <a:t>Click to edit Master title style</a:t>
            </a:r>
            <a:br>
              <a:rPr lang="en-US"/>
            </a:b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0" rIns="82550" bIns="0">
            <a:spAutoFit/>
          </a:bodyPr>
          <a:lstStyle>
            <a:lvl1pPr>
              <a:tabLst>
                <a:tab pos="2740025" algn="r"/>
              </a:tabLst>
              <a:defRPr sz="2400">
                <a:solidFill>
                  <a:schemeClr val="tx1"/>
                </a:solidFill>
                <a:latin typeface="Times" charset="0"/>
                <a:ea typeface="ＭＳ Ｐゴシック" charset="0"/>
              </a:defRPr>
            </a:lvl1pPr>
            <a:lvl2pPr>
              <a:tabLst>
                <a:tab pos="2740025" algn="r"/>
              </a:tabLst>
              <a:defRPr sz="2400">
                <a:solidFill>
                  <a:schemeClr val="tx1"/>
                </a:solidFill>
                <a:latin typeface="Times" charset="0"/>
                <a:ea typeface="ＭＳ Ｐゴシック" charset="0"/>
              </a:defRPr>
            </a:lvl2pPr>
            <a:lvl3pPr>
              <a:tabLst>
                <a:tab pos="2740025" algn="r"/>
              </a:tabLst>
              <a:defRPr sz="2400">
                <a:solidFill>
                  <a:schemeClr val="tx1"/>
                </a:solidFill>
                <a:latin typeface="Times" charset="0"/>
                <a:ea typeface="ＭＳ Ｐゴシック" charset="0"/>
              </a:defRPr>
            </a:lvl3pPr>
            <a:lvl4pPr>
              <a:tabLst>
                <a:tab pos="2740025" algn="r"/>
              </a:tabLst>
              <a:defRPr sz="2400">
                <a:solidFill>
                  <a:schemeClr val="tx1"/>
                </a:solidFill>
                <a:latin typeface="Times" charset="0"/>
                <a:ea typeface="ＭＳ Ｐゴシック" charset="0"/>
              </a:defRPr>
            </a:lvl4pPr>
            <a:lvl5pPr>
              <a:tabLst>
                <a:tab pos="2740025" algn="r"/>
              </a:tabLst>
              <a:defRPr sz="2400">
                <a:solidFill>
                  <a:schemeClr val="tx1"/>
                </a:solidFill>
                <a:latin typeface="Times" charset="0"/>
                <a:ea typeface="ＭＳ Ｐゴシック" charset="0"/>
              </a:defRPr>
            </a:lvl5pPr>
            <a:lvl6pPr eaLnBrk="0" fontAlgn="base" hangingPunct="0">
              <a:spcBef>
                <a:spcPct val="0"/>
              </a:spcBef>
              <a:spcAft>
                <a:spcPct val="0"/>
              </a:spcAft>
              <a:tabLst>
                <a:tab pos="2740025" algn="r"/>
              </a:tabLst>
              <a:defRPr sz="2400">
                <a:solidFill>
                  <a:schemeClr val="tx1"/>
                </a:solidFill>
                <a:latin typeface="Times" charset="0"/>
                <a:ea typeface="ＭＳ Ｐゴシック" charset="0"/>
              </a:defRPr>
            </a:lvl6pPr>
            <a:lvl7pPr eaLnBrk="0" fontAlgn="base" hangingPunct="0">
              <a:spcBef>
                <a:spcPct val="0"/>
              </a:spcBef>
              <a:spcAft>
                <a:spcPct val="0"/>
              </a:spcAft>
              <a:tabLst>
                <a:tab pos="2740025" algn="r"/>
              </a:tabLst>
              <a:defRPr sz="2400">
                <a:solidFill>
                  <a:schemeClr val="tx1"/>
                </a:solidFill>
                <a:latin typeface="Times" charset="0"/>
                <a:ea typeface="ＭＳ Ｐゴシック" charset="0"/>
              </a:defRPr>
            </a:lvl7pPr>
            <a:lvl8pPr eaLnBrk="0" fontAlgn="base" hangingPunct="0">
              <a:spcBef>
                <a:spcPct val="0"/>
              </a:spcBef>
              <a:spcAft>
                <a:spcPct val="0"/>
              </a:spcAft>
              <a:tabLst>
                <a:tab pos="2740025" algn="r"/>
              </a:tabLst>
              <a:defRPr sz="2400">
                <a:solidFill>
                  <a:schemeClr val="tx1"/>
                </a:solidFill>
                <a:latin typeface="Times" charset="0"/>
                <a:ea typeface="ＭＳ Ｐゴシック" charset="0"/>
              </a:defRPr>
            </a:lvl8pPr>
            <a:lvl9pPr eaLnBrk="0" fontAlgn="base" hangingPunct="0">
              <a:spcBef>
                <a:spcPct val="0"/>
              </a:spcBef>
              <a:spcAft>
                <a:spcPct val="0"/>
              </a:spcAft>
              <a:tabLst>
                <a:tab pos="2740025" algn="r"/>
              </a:tabLst>
              <a:defRPr sz="2400">
                <a:solidFill>
                  <a:schemeClr val="tx1"/>
                </a:solidFill>
                <a:latin typeface="Times" charset="0"/>
                <a:ea typeface="ＭＳ Ｐゴシック" charset="0"/>
              </a:defRPr>
            </a:lvl9pPr>
          </a:lstStyle>
          <a:p>
            <a:r>
              <a:rPr lang="en-US" sz="1000">
                <a:solidFill>
                  <a:srgbClr val="003399"/>
                </a:solidFill>
                <a:latin typeface="P22 Typewriter" charset="0"/>
              </a:rPr>
              <a:t>	Slide </a:t>
            </a:r>
            <a:fld id="{67D6765F-59F7-4446-8758-8C4DFF3EE8D6}" type="slidenum">
              <a:rPr lang="en-US" sz="1000">
                <a:solidFill>
                  <a:srgbClr val="003399"/>
                </a:solidFill>
                <a:latin typeface="P22 Typewriter" charset="0"/>
              </a:rPr>
              <a:pPr/>
              <a:t>‹#›</a:t>
            </a:fld>
            <a:endParaRPr lang="en-US" sz="1000">
              <a:solidFill>
                <a:srgbClr val="003399"/>
              </a:solidFill>
              <a:latin typeface="P22 Typewriter" charset="0"/>
            </a:endParaRPr>
          </a:p>
        </p:txBody>
      </p:sp>
      <p:sp>
        <p:nvSpPr>
          <p:cNvPr id="1253" name="Line 229"/>
          <p:cNvSpPr>
            <a:spLocks noChangeShapeType="1"/>
          </p:cNvSpPr>
          <p:nvPr/>
        </p:nvSpPr>
        <p:spPr bwMode="auto">
          <a:xfrm>
            <a:off x="228600" y="1143000"/>
            <a:ext cx="7467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solidFill>
                <a:srgbClr val="000000"/>
              </a:solidFill>
            </a:endParaRPr>
          </a:p>
        </p:txBody>
      </p:sp>
      <p:sp>
        <p:nvSpPr>
          <p:cNvPr id="1254" name="Line 230"/>
          <p:cNvSpPr>
            <a:spLocks noChangeShapeType="1"/>
          </p:cNvSpPr>
          <p:nvPr/>
        </p:nvSpPr>
        <p:spPr bwMode="auto">
          <a:xfrm>
            <a:off x="381000" y="1219200"/>
            <a:ext cx="74676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solidFill>
                <a:srgbClr val="000000"/>
              </a:solidFill>
            </a:endParaRPr>
          </a:p>
        </p:txBody>
      </p:sp>
    </p:spTree>
    <p:extLst>
      <p:ext uri="{BB962C8B-B14F-4D97-AF65-F5344CB8AC3E}">
        <p14:creationId xmlns:p14="http://schemas.microsoft.com/office/powerpoint/2010/main" val="3188720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100000"/>
        </a:lnSpc>
        <a:spcBef>
          <a:spcPct val="0"/>
        </a:spcBef>
        <a:spcAft>
          <a:spcPct val="0"/>
        </a:spcAft>
        <a:defRPr sz="3200" b="1">
          <a:solidFill>
            <a:srgbClr val="990000"/>
          </a:solidFill>
          <a:latin typeface="+mj-lt"/>
          <a:ea typeface="+mj-ea"/>
          <a:cs typeface="+mj-cs"/>
        </a:defRPr>
      </a:lvl1pPr>
      <a:lvl2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2pPr>
      <a:lvl3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3pPr>
      <a:lvl4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4pPr>
      <a:lvl5pPr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5pPr>
      <a:lvl6pPr marL="4572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0" fontAlgn="base" hangingPunct="0">
        <a:lnSpc>
          <a:spcPct val="90000"/>
        </a:lnSpc>
        <a:spcBef>
          <a:spcPct val="0"/>
        </a:spcBef>
        <a:spcAft>
          <a:spcPct val="0"/>
        </a:spcAft>
        <a:defRPr sz="3200" b="1">
          <a:solidFill>
            <a:srgbClr val="990000"/>
          </a:solidFill>
          <a:latin typeface="Georgia" charset="0"/>
          <a:ea typeface="ＭＳ Ｐゴシック" charset="0"/>
        </a:defRPr>
      </a:lvl9pPr>
    </p:titleStyle>
    <p:bodyStyle>
      <a:lvl1pPr marL="225425" indent="-226800" algn="just" rtl="0" eaLnBrk="0" fontAlgn="base" hangingPunct="0">
        <a:lnSpc>
          <a:spcPct val="110000"/>
        </a:lnSpc>
        <a:spcBef>
          <a:spcPts val="600"/>
        </a:spcBef>
        <a:spcAft>
          <a:spcPts val="600"/>
        </a:spcAft>
        <a:buClr>
          <a:srgbClr val="990000"/>
        </a:buClr>
        <a:defRPr sz="2800">
          <a:solidFill>
            <a:schemeClr val="tx1"/>
          </a:solidFill>
          <a:latin typeface="Calibri"/>
          <a:ea typeface="+mn-ea"/>
          <a:cs typeface="Calibri"/>
        </a:defRPr>
      </a:lvl1pPr>
      <a:lvl2pPr marL="540000" indent="-342000" algn="just" rtl="0" eaLnBrk="0" fontAlgn="base" hangingPunct="0">
        <a:lnSpc>
          <a:spcPct val="100000"/>
        </a:lnSpc>
        <a:spcBef>
          <a:spcPts val="600"/>
        </a:spcBef>
        <a:spcAft>
          <a:spcPts val="600"/>
        </a:spcAft>
        <a:buClr>
          <a:schemeClr val="tx2"/>
        </a:buClr>
        <a:buSzPct val="100000"/>
        <a:buFontTx/>
        <a:buBlip>
          <a:blip r:embed="rId14"/>
        </a:buBlip>
        <a:defRPr sz="2400">
          <a:solidFill>
            <a:schemeClr val="tx1"/>
          </a:solidFill>
          <a:latin typeface="Calibri"/>
          <a:ea typeface="+mn-ea"/>
          <a:cs typeface="Calibri"/>
        </a:defRPr>
      </a:lvl2pPr>
      <a:lvl3pPr marL="867125" indent="-342900" algn="l" rtl="0" eaLnBrk="0" fontAlgn="base" hangingPunct="0">
        <a:lnSpc>
          <a:spcPct val="100000"/>
        </a:lnSpc>
        <a:spcBef>
          <a:spcPts val="400"/>
        </a:spcBef>
        <a:spcAft>
          <a:spcPts val="400"/>
        </a:spcAft>
        <a:buClr>
          <a:srgbClr val="000090"/>
        </a:buClr>
        <a:buFont typeface="Arial"/>
        <a:buChar char="•"/>
        <a:defRPr sz="2000">
          <a:solidFill>
            <a:schemeClr val="tx1"/>
          </a:solidFill>
          <a:latin typeface="Calibri"/>
          <a:ea typeface="+mn-ea"/>
          <a:cs typeface="Calibri"/>
        </a:defRPr>
      </a:lvl3pPr>
      <a:lvl4pPr marL="1308100" indent="-285750" algn="l" rtl="0" eaLnBrk="0" fontAlgn="base" hangingPunct="0">
        <a:lnSpc>
          <a:spcPct val="110000"/>
        </a:lnSpc>
        <a:spcBef>
          <a:spcPts val="400"/>
        </a:spcBef>
        <a:spcAft>
          <a:spcPts val="400"/>
        </a:spcAft>
        <a:buClr>
          <a:srgbClr val="1023B1"/>
        </a:buClr>
        <a:buSzPct val="75000"/>
        <a:buFont typeface="Wingdings" charset="2"/>
        <a:buChar char="ü"/>
        <a:defRPr sz="1800">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gray">
          <a:xfrm>
            <a:off x="228600" y="1371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363" name="Rectangle 2"/>
          <p:cNvSpPr>
            <a:spLocks noGrp="1" noChangeArrowheads="1"/>
          </p:cNvSpPr>
          <p:nvPr>
            <p:ph type="title"/>
          </p:nvPr>
        </p:nvSpPr>
        <p:spPr bwMode="gray">
          <a:xfrm>
            <a:off x="228600" y="228600"/>
            <a:ext cx="815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fr-FR"/>
              <a:t>Cliquez et modifiez le titre</a:t>
            </a: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p:spPr>
        <p:txBody>
          <a:bodyPr lIns="82550" tIns="0" rIns="82550" bIns="0">
            <a:spAutoFit/>
          </a:bodyPr>
          <a:lstStyle>
            <a:lvl1pPr>
              <a:tabLst>
                <a:tab pos="2740025" algn="r"/>
              </a:tabLst>
              <a:defRPr sz="2400">
                <a:solidFill>
                  <a:schemeClr val="tx1"/>
                </a:solidFill>
                <a:latin typeface="Times" charset="0"/>
                <a:ea typeface="ＭＳ Ｐゴシック" charset="0"/>
                <a:cs typeface="ＭＳ Ｐゴシック" charset="0"/>
              </a:defRPr>
            </a:lvl1pPr>
            <a:lvl2pPr marL="742950" indent="-285750">
              <a:tabLst>
                <a:tab pos="2740025" algn="r"/>
              </a:tabLst>
              <a:defRPr sz="2400">
                <a:solidFill>
                  <a:schemeClr val="tx1"/>
                </a:solidFill>
                <a:latin typeface="Times" charset="0"/>
                <a:ea typeface="ＭＳ Ｐゴシック" charset="0"/>
                <a:cs typeface="ＭＳ Ｐゴシック" charset="0"/>
              </a:defRPr>
            </a:lvl2pPr>
            <a:lvl3pPr marL="1143000" indent="-228600">
              <a:tabLst>
                <a:tab pos="2740025" algn="r"/>
              </a:tabLst>
              <a:defRPr sz="2400">
                <a:solidFill>
                  <a:schemeClr val="tx1"/>
                </a:solidFill>
                <a:latin typeface="Times" charset="0"/>
                <a:ea typeface="ＭＳ Ｐゴシック" charset="0"/>
                <a:cs typeface="ＭＳ Ｐゴシック" charset="0"/>
              </a:defRPr>
            </a:lvl3pPr>
            <a:lvl4pPr marL="1600200" indent="-228600">
              <a:tabLst>
                <a:tab pos="2740025" algn="r"/>
              </a:tabLst>
              <a:defRPr sz="2400">
                <a:solidFill>
                  <a:schemeClr val="tx1"/>
                </a:solidFill>
                <a:latin typeface="Times" charset="0"/>
                <a:ea typeface="ＭＳ Ｐゴシック" charset="0"/>
                <a:cs typeface="ＭＳ Ｐゴシック" charset="0"/>
              </a:defRPr>
            </a:lvl4pPr>
            <a:lvl5pPr marL="2057400" indent="-228600">
              <a:tabLst>
                <a:tab pos="2740025" algn="r"/>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9pPr>
          </a:lstStyle>
          <a:p>
            <a:pPr>
              <a:defRPr/>
            </a:pPr>
            <a:r>
              <a:rPr lang="en-US" sz="1000" smtClean="0">
                <a:solidFill>
                  <a:srgbClr val="003399"/>
                </a:solidFill>
                <a:latin typeface="P22 Typewriter" charset="0"/>
              </a:rPr>
              <a:t>	Slide </a:t>
            </a:r>
            <a:fld id="{18C42D85-1098-C24C-8EC0-55E9C0714B36}" type="slidenum">
              <a:rPr lang="en-US" sz="1000" smtClean="0">
                <a:solidFill>
                  <a:srgbClr val="003399"/>
                </a:solidFill>
                <a:latin typeface="P22 Typewriter" charset="0"/>
              </a:rPr>
              <a:pPr>
                <a:defRPr/>
              </a:pPr>
              <a:t>‹#›</a:t>
            </a:fld>
            <a:endParaRPr lang="en-US" sz="1000" smtClean="0">
              <a:solidFill>
                <a:srgbClr val="003399"/>
              </a:solidFill>
              <a:latin typeface="P22 Typewriter" charset="0"/>
            </a:endParaRPr>
          </a:p>
        </p:txBody>
      </p:sp>
      <p:sp>
        <p:nvSpPr>
          <p:cNvPr id="15365" name="Line 229"/>
          <p:cNvSpPr>
            <a:spLocks noChangeShapeType="1"/>
          </p:cNvSpPr>
          <p:nvPr/>
        </p:nvSpPr>
        <p:spPr bwMode="auto">
          <a:xfrm>
            <a:off x="228600" y="1143000"/>
            <a:ext cx="746760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
        <p:nvSpPr>
          <p:cNvPr id="15366" name="Line 230"/>
          <p:cNvSpPr>
            <a:spLocks noChangeShapeType="1"/>
          </p:cNvSpPr>
          <p:nvPr/>
        </p:nvSpPr>
        <p:spPr bwMode="auto">
          <a:xfrm>
            <a:off x="381000" y="1219200"/>
            <a:ext cx="74676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Tree>
    <p:extLst>
      <p:ext uri="{BB962C8B-B14F-4D97-AF65-F5344CB8AC3E}">
        <p14:creationId xmlns:p14="http://schemas.microsoft.com/office/powerpoint/2010/main" val="3746014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rtl="0" eaLnBrk="0" fontAlgn="base" hangingPunct="0">
        <a:lnSpc>
          <a:spcPct val="90000"/>
        </a:lnSpc>
        <a:spcBef>
          <a:spcPct val="0"/>
        </a:spcBef>
        <a:spcAft>
          <a:spcPct val="0"/>
        </a:spcAft>
        <a:defRPr sz="3600" b="1">
          <a:solidFill>
            <a:srgbClr val="990000"/>
          </a:solidFill>
          <a:latin typeface="Calibri"/>
          <a:ea typeface="+mj-ea"/>
          <a:cs typeface="Calibri"/>
        </a:defRPr>
      </a:lvl1pPr>
      <a:lvl2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2pPr>
      <a:lvl3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3pPr>
      <a:lvl4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4pPr>
      <a:lvl5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5pPr>
      <a:lvl6pPr marL="4572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9pPr>
    </p:titleStyle>
    <p:bodyStyle>
      <a:lvl1pPr marL="457200" indent="-457200" algn="l" rtl="0" eaLnBrk="0" fontAlgn="base" hangingPunct="0">
        <a:lnSpc>
          <a:spcPct val="110000"/>
        </a:lnSpc>
        <a:spcBef>
          <a:spcPct val="0"/>
        </a:spcBef>
        <a:spcAft>
          <a:spcPct val="0"/>
        </a:spcAft>
        <a:buClr>
          <a:srgbClr val="990000"/>
        </a:buClr>
        <a:buFont typeface="Georgia" charset="0"/>
        <a:buAutoNum type="arabicPeriod"/>
        <a:defRPr sz="2800">
          <a:solidFill>
            <a:schemeClr val="tx1"/>
          </a:solidFill>
          <a:latin typeface="Calibri"/>
          <a:ea typeface="+mn-ea"/>
          <a:cs typeface="Calibri"/>
        </a:defRPr>
      </a:lvl1pPr>
      <a:lvl2pPr marL="458788" indent="-458788" algn="l" rtl="0" eaLnBrk="0" fontAlgn="base" hangingPunct="0">
        <a:lnSpc>
          <a:spcPct val="110000"/>
        </a:lnSpc>
        <a:spcBef>
          <a:spcPct val="0"/>
        </a:spcBef>
        <a:spcAft>
          <a:spcPct val="0"/>
        </a:spcAft>
        <a:buClr>
          <a:srgbClr val="000090"/>
        </a:buClr>
        <a:buSzPct val="100000"/>
        <a:buBlip>
          <a:blip r:embed="rId13"/>
        </a:buBlip>
        <a:defRPr sz="2400">
          <a:solidFill>
            <a:schemeClr val="tx1"/>
          </a:solidFill>
          <a:latin typeface="Calibri"/>
          <a:ea typeface="+mn-ea"/>
          <a:cs typeface="Calibri"/>
        </a:defRPr>
      </a:lvl2pPr>
      <a:lvl3pPr marL="1019175" indent="-342900" algn="l" rtl="0" eaLnBrk="0" fontAlgn="base" hangingPunct="0">
        <a:lnSpc>
          <a:spcPct val="110000"/>
        </a:lnSpc>
        <a:spcBef>
          <a:spcPct val="0"/>
        </a:spcBef>
        <a:spcAft>
          <a:spcPct val="0"/>
        </a:spcAft>
        <a:buClr>
          <a:schemeClr val="tx2"/>
        </a:buClr>
        <a:buFont typeface="Lucida Grande" charset="0"/>
        <a:buChar char="⤑"/>
        <a:defRPr sz="2000">
          <a:solidFill>
            <a:schemeClr val="tx1"/>
          </a:solidFill>
          <a:latin typeface="Calibri"/>
          <a:ea typeface="+mn-ea"/>
          <a:cs typeface="Calibri"/>
        </a:defRPr>
      </a:lvl3pPr>
      <a:lvl4pPr marL="1247775" indent="-225425" algn="l" rtl="0" eaLnBrk="0" fontAlgn="base" hangingPunct="0">
        <a:lnSpc>
          <a:spcPct val="110000"/>
        </a:lnSpc>
        <a:spcBef>
          <a:spcPct val="0"/>
        </a:spcBef>
        <a:spcAft>
          <a:spcPct val="0"/>
        </a:spcAft>
        <a:buClr>
          <a:schemeClr val="tx2"/>
        </a:buClr>
        <a:defRPr>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228600" y="1371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Rectangle 2"/>
          <p:cNvSpPr>
            <a:spLocks noGrp="1" noChangeArrowheads="1"/>
          </p:cNvSpPr>
          <p:nvPr>
            <p:ph type="title"/>
          </p:nvPr>
        </p:nvSpPr>
        <p:spPr bwMode="gray">
          <a:xfrm>
            <a:off x="228600" y="228600"/>
            <a:ext cx="815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fr-FR"/>
              <a:t>Cliquez et modifiez le titre</a:t>
            </a: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p:spPr>
        <p:txBody>
          <a:bodyPr lIns="82550" tIns="0" rIns="82550" bIns="0">
            <a:spAutoFit/>
          </a:bodyPr>
          <a:lstStyle>
            <a:lvl1pPr>
              <a:tabLst>
                <a:tab pos="2740025" algn="r"/>
              </a:tabLst>
              <a:defRPr sz="2400">
                <a:solidFill>
                  <a:schemeClr val="tx1"/>
                </a:solidFill>
                <a:latin typeface="Times" charset="0"/>
                <a:ea typeface="ＭＳ Ｐゴシック" charset="0"/>
                <a:cs typeface="ＭＳ Ｐゴシック" charset="0"/>
              </a:defRPr>
            </a:lvl1pPr>
            <a:lvl2pPr marL="742950" indent="-285750">
              <a:tabLst>
                <a:tab pos="2740025" algn="r"/>
              </a:tabLst>
              <a:defRPr sz="2400">
                <a:solidFill>
                  <a:schemeClr val="tx1"/>
                </a:solidFill>
                <a:latin typeface="Times" charset="0"/>
                <a:ea typeface="ＭＳ Ｐゴシック" charset="0"/>
                <a:cs typeface="ＭＳ Ｐゴシック" charset="0"/>
              </a:defRPr>
            </a:lvl2pPr>
            <a:lvl3pPr marL="1143000" indent="-228600">
              <a:tabLst>
                <a:tab pos="2740025" algn="r"/>
              </a:tabLst>
              <a:defRPr sz="2400">
                <a:solidFill>
                  <a:schemeClr val="tx1"/>
                </a:solidFill>
                <a:latin typeface="Times" charset="0"/>
                <a:ea typeface="ＭＳ Ｐゴシック" charset="0"/>
                <a:cs typeface="ＭＳ Ｐゴシック" charset="0"/>
              </a:defRPr>
            </a:lvl3pPr>
            <a:lvl4pPr marL="1600200" indent="-228600">
              <a:tabLst>
                <a:tab pos="2740025" algn="r"/>
              </a:tabLst>
              <a:defRPr sz="2400">
                <a:solidFill>
                  <a:schemeClr val="tx1"/>
                </a:solidFill>
                <a:latin typeface="Times" charset="0"/>
                <a:ea typeface="ＭＳ Ｐゴシック" charset="0"/>
                <a:cs typeface="ＭＳ Ｐゴシック" charset="0"/>
              </a:defRPr>
            </a:lvl4pPr>
            <a:lvl5pPr marL="2057400" indent="-228600">
              <a:tabLst>
                <a:tab pos="2740025" algn="r"/>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9pPr>
          </a:lstStyle>
          <a:p>
            <a:pPr>
              <a:defRPr/>
            </a:pPr>
            <a:r>
              <a:rPr lang="en-US" sz="1000" smtClean="0">
                <a:solidFill>
                  <a:srgbClr val="003399"/>
                </a:solidFill>
                <a:latin typeface="P22 Typewriter" charset="0"/>
              </a:rPr>
              <a:t>	Slide </a:t>
            </a:r>
            <a:fld id="{D4F2B979-1A40-5240-B841-2299626075CC}" type="slidenum">
              <a:rPr lang="en-US" sz="1000" smtClean="0">
                <a:solidFill>
                  <a:srgbClr val="003399"/>
                </a:solidFill>
                <a:latin typeface="P22 Typewriter" charset="0"/>
              </a:rPr>
              <a:pPr>
                <a:defRPr/>
              </a:pPr>
              <a:t>‹#›</a:t>
            </a:fld>
            <a:endParaRPr lang="en-US" sz="1000" smtClean="0">
              <a:solidFill>
                <a:srgbClr val="003399"/>
              </a:solidFill>
              <a:latin typeface="P22 Typewriter" charset="0"/>
            </a:endParaRPr>
          </a:p>
        </p:txBody>
      </p:sp>
      <p:sp>
        <p:nvSpPr>
          <p:cNvPr id="1029" name="Line 229"/>
          <p:cNvSpPr>
            <a:spLocks noChangeShapeType="1"/>
          </p:cNvSpPr>
          <p:nvPr/>
        </p:nvSpPr>
        <p:spPr bwMode="auto">
          <a:xfrm>
            <a:off x="228600" y="1143000"/>
            <a:ext cx="746760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
        <p:nvSpPr>
          <p:cNvPr id="1030" name="Line 230"/>
          <p:cNvSpPr>
            <a:spLocks noChangeShapeType="1"/>
          </p:cNvSpPr>
          <p:nvPr/>
        </p:nvSpPr>
        <p:spPr bwMode="auto">
          <a:xfrm>
            <a:off x="381000" y="1219200"/>
            <a:ext cx="74676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Tree>
    <p:extLst>
      <p:ext uri="{BB962C8B-B14F-4D97-AF65-F5344CB8AC3E}">
        <p14:creationId xmlns:p14="http://schemas.microsoft.com/office/powerpoint/2010/main" val="10590786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ctr" rtl="0" eaLnBrk="0" fontAlgn="base" hangingPunct="0">
        <a:lnSpc>
          <a:spcPct val="90000"/>
        </a:lnSpc>
        <a:spcBef>
          <a:spcPct val="0"/>
        </a:spcBef>
        <a:spcAft>
          <a:spcPct val="0"/>
        </a:spcAft>
        <a:defRPr sz="3600" b="1">
          <a:solidFill>
            <a:srgbClr val="990000"/>
          </a:solidFill>
          <a:latin typeface="Calibri"/>
          <a:ea typeface="+mj-ea"/>
          <a:cs typeface="Calibri"/>
        </a:defRPr>
      </a:lvl1pPr>
      <a:lvl2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2pPr>
      <a:lvl3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3pPr>
      <a:lvl4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4pPr>
      <a:lvl5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5pPr>
      <a:lvl6pPr marL="4572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9pPr>
    </p:titleStyle>
    <p:bodyStyle>
      <a:lvl1pPr marL="457200" indent="-457200" algn="l" rtl="0" eaLnBrk="0" fontAlgn="base" hangingPunct="0">
        <a:lnSpc>
          <a:spcPct val="110000"/>
        </a:lnSpc>
        <a:spcBef>
          <a:spcPct val="0"/>
        </a:spcBef>
        <a:spcAft>
          <a:spcPct val="0"/>
        </a:spcAft>
        <a:buClr>
          <a:srgbClr val="990000"/>
        </a:buClr>
        <a:buFont typeface="Georgia" charset="0"/>
        <a:buAutoNum type="arabicPeriod"/>
        <a:defRPr sz="2800">
          <a:solidFill>
            <a:schemeClr val="tx1"/>
          </a:solidFill>
          <a:latin typeface="Calibri"/>
          <a:ea typeface="+mn-ea"/>
          <a:cs typeface="Calibri"/>
        </a:defRPr>
      </a:lvl1pPr>
      <a:lvl2pPr marL="458788" indent="-458788" algn="l" rtl="0" eaLnBrk="0" fontAlgn="base" hangingPunct="0">
        <a:lnSpc>
          <a:spcPct val="110000"/>
        </a:lnSpc>
        <a:spcBef>
          <a:spcPct val="0"/>
        </a:spcBef>
        <a:spcAft>
          <a:spcPct val="0"/>
        </a:spcAft>
        <a:buClr>
          <a:srgbClr val="000090"/>
        </a:buClr>
        <a:buSzPct val="100000"/>
        <a:buBlip>
          <a:blip r:embed="rId14"/>
        </a:buBlip>
        <a:defRPr sz="2400">
          <a:solidFill>
            <a:schemeClr val="tx1"/>
          </a:solidFill>
          <a:latin typeface="Calibri"/>
          <a:ea typeface="+mn-ea"/>
          <a:cs typeface="Calibri"/>
        </a:defRPr>
      </a:lvl2pPr>
      <a:lvl3pPr marL="1019175" indent="-342900" algn="l" rtl="0" eaLnBrk="0" fontAlgn="base" hangingPunct="0">
        <a:lnSpc>
          <a:spcPct val="110000"/>
        </a:lnSpc>
        <a:spcBef>
          <a:spcPct val="0"/>
        </a:spcBef>
        <a:spcAft>
          <a:spcPct val="0"/>
        </a:spcAft>
        <a:buClr>
          <a:schemeClr val="tx2"/>
        </a:buClr>
        <a:buFont typeface="Lucida Grande" charset="0"/>
        <a:buChar char="⤑"/>
        <a:defRPr sz="2000">
          <a:solidFill>
            <a:schemeClr val="tx1"/>
          </a:solidFill>
          <a:latin typeface="Calibri"/>
          <a:ea typeface="+mn-ea"/>
          <a:cs typeface="Calibri"/>
        </a:defRPr>
      </a:lvl3pPr>
      <a:lvl4pPr marL="1247775" indent="-225425" algn="l" rtl="0" eaLnBrk="0" fontAlgn="base" hangingPunct="0">
        <a:lnSpc>
          <a:spcPct val="110000"/>
        </a:lnSpc>
        <a:spcBef>
          <a:spcPct val="0"/>
        </a:spcBef>
        <a:spcAft>
          <a:spcPct val="0"/>
        </a:spcAft>
        <a:buClr>
          <a:schemeClr val="tx2"/>
        </a:buClr>
        <a:defRPr>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gray">
          <a:xfrm>
            <a:off x="228600" y="13716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6" name="Rectangle 2"/>
          <p:cNvSpPr>
            <a:spLocks noGrp="1" noChangeArrowheads="1"/>
          </p:cNvSpPr>
          <p:nvPr>
            <p:ph type="title"/>
          </p:nvPr>
        </p:nvSpPr>
        <p:spPr bwMode="gray">
          <a:xfrm>
            <a:off x="228600" y="228600"/>
            <a:ext cx="8153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fr-FR"/>
              <a:t>Cliquez et modifiez le titre</a:t>
            </a: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0" rIns="82550" bIns="0">
            <a:spAutoFit/>
          </a:bodyPr>
          <a:lstStyle>
            <a:lvl1pPr>
              <a:tabLst>
                <a:tab pos="2740025" algn="r"/>
              </a:tabLst>
              <a:defRPr sz="2400">
                <a:solidFill>
                  <a:schemeClr val="tx1"/>
                </a:solidFill>
                <a:latin typeface="Times" charset="0"/>
                <a:ea typeface="ＭＳ Ｐゴシック" charset="0"/>
              </a:defRPr>
            </a:lvl1pPr>
            <a:lvl2pPr>
              <a:tabLst>
                <a:tab pos="2740025" algn="r"/>
              </a:tabLst>
              <a:defRPr sz="2400">
                <a:solidFill>
                  <a:schemeClr val="tx1"/>
                </a:solidFill>
                <a:latin typeface="Times" charset="0"/>
                <a:ea typeface="ＭＳ Ｐゴシック" charset="0"/>
              </a:defRPr>
            </a:lvl2pPr>
            <a:lvl3pPr>
              <a:tabLst>
                <a:tab pos="2740025" algn="r"/>
              </a:tabLst>
              <a:defRPr sz="2400">
                <a:solidFill>
                  <a:schemeClr val="tx1"/>
                </a:solidFill>
                <a:latin typeface="Times" charset="0"/>
                <a:ea typeface="ＭＳ Ｐゴシック" charset="0"/>
              </a:defRPr>
            </a:lvl3pPr>
            <a:lvl4pPr>
              <a:tabLst>
                <a:tab pos="2740025" algn="r"/>
              </a:tabLst>
              <a:defRPr sz="2400">
                <a:solidFill>
                  <a:schemeClr val="tx1"/>
                </a:solidFill>
                <a:latin typeface="Times" charset="0"/>
                <a:ea typeface="ＭＳ Ｐゴシック" charset="0"/>
              </a:defRPr>
            </a:lvl4pPr>
            <a:lvl5pPr>
              <a:tabLst>
                <a:tab pos="2740025" algn="r"/>
              </a:tabLst>
              <a:defRPr sz="2400">
                <a:solidFill>
                  <a:schemeClr val="tx1"/>
                </a:solidFill>
                <a:latin typeface="Times" charset="0"/>
                <a:ea typeface="ＭＳ Ｐゴシック" charset="0"/>
              </a:defRPr>
            </a:lvl5pPr>
            <a:lvl6pPr eaLnBrk="0" fontAlgn="base" hangingPunct="0">
              <a:spcBef>
                <a:spcPct val="0"/>
              </a:spcBef>
              <a:spcAft>
                <a:spcPct val="0"/>
              </a:spcAft>
              <a:tabLst>
                <a:tab pos="2740025" algn="r"/>
              </a:tabLst>
              <a:defRPr sz="2400">
                <a:solidFill>
                  <a:schemeClr val="tx1"/>
                </a:solidFill>
                <a:latin typeface="Times" charset="0"/>
                <a:ea typeface="ＭＳ Ｐゴシック" charset="0"/>
              </a:defRPr>
            </a:lvl6pPr>
            <a:lvl7pPr eaLnBrk="0" fontAlgn="base" hangingPunct="0">
              <a:spcBef>
                <a:spcPct val="0"/>
              </a:spcBef>
              <a:spcAft>
                <a:spcPct val="0"/>
              </a:spcAft>
              <a:tabLst>
                <a:tab pos="2740025" algn="r"/>
              </a:tabLst>
              <a:defRPr sz="2400">
                <a:solidFill>
                  <a:schemeClr val="tx1"/>
                </a:solidFill>
                <a:latin typeface="Times" charset="0"/>
                <a:ea typeface="ＭＳ Ｐゴシック" charset="0"/>
              </a:defRPr>
            </a:lvl7pPr>
            <a:lvl8pPr eaLnBrk="0" fontAlgn="base" hangingPunct="0">
              <a:spcBef>
                <a:spcPct val="0"/>
              </a:spcBef>
              <a:spcAft>
                <a:spcPct val="0"/>
              </a:spcAft>
              <a:tabLst>
                <a:tab pos="2740025" algn="r"/>
              </a:tabLst>
              <a:defRPr sz="2400">
                <a:solidFill>
                  <a:schemeClr val="tx1"/>
                </a:solidFill>
                <a:latin typeface="Times" charset="0"/>
                <a:ea typeface="ＭＳ Ｐゴシック" charset="0"/>
              </a:defRPr>
            </a:lvl8pPr>
            <a:lvl9pPr eaLnBrk="0" fontAlgn="base" hangingPunct="0">
              <a:spcBef>
                <a:spcPct val="0"/>
              </a:spcBef>
              <a:spcAft>
                <a:spcPct val="0"/>
              </a:spcAft>
              <a:tabLst>
                <a:tab pos="2740025" algn="r"/>
              </a:tabLst>
              <a:defRPr sz="2400">
                <a:solidFill>
                  <a:schemeClr val="tx1"/>
                </a:solidFill>
                <a:latin typeface="Times" charset="0"/>
                <a:ea typeface="ＭＳ Ｐゴシック" charset="0"/>
              </a:defRPr>
            </a:lvl9pPr>
          </a:lstStyle>
          <a:p>
            <a:pPr>
              <a:defRPr/>
            </a:pPr>
            <a:r>
              <a:rPr lang="en-US" sz="1000">
                <a:solidFill>
                  <a:srgbClr val="003399"/>
                </a:solidFill>
                <a:latin typeface="P22 Typewriter" charset="0"/>
                <a:cs typeface="ＭＳ Ｐゴシック" charset="0"/>
              </a:rPr>
              <a:t>	Slide </a:t>
            </a:r>
            <a:fld id="{B98F655B-F3E9-F84B-A3F0-3AA371BCB068}" type="slidenum">
              <a:rPr lang="en-US" sz="1000">
                <a:solidFill>
                  <a:srgbClr val="003399"/>
                </a:solidFill>
                <a:latin typeface="P22 Typewriter" charset="0"/>
                <a:cs typeface="ＭＳ Ｐゴシック" charset="0"/>
              </a:rPr>
              <a:pPr>
                <a:defRPr/>
              </a:pPr>
              <a:t>‹#›</a:t>
            </a:fld>
            <a:endParaRPr lang="en-US" sz="1000">
              <a:solidFill>
                <a:srgbClr val="003399"/>
              </a:solidFill>
              <a:latin typeface="P22 Typewriter" charset="0"/>
              <a:cs typeface="ＭＳ Ｐゴシック" charset="0"/>
            </a:endParaRPr>
          </a:p>
        </p:txBody>
      </p:sp>
      <p:sp>
        <p:nvSpPr>
          <p:cNvPr id="1253" name="Line 229"/>
          <p:cNvSpPr>
            <a:spLocks noChangeShapeType="1"/>
          </p:cNvSpPr>
          <p:nvPr/>
        </p:nvSpPr>
        <p:spPr bwMode="auto">
          <a:xfrm>
            <a:off x="228600" y="1143000"/>
            <a:ext cx="7467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cs typeface="ＭＳ Ｐゴシック" charset="0"/>
            </a:endParaRPr>
          </a:p>
        </p:txBody>
      </p:sp>
      <p:sp>
        <p:nvSpPr>
          <p:cNvPr id="1254" name="Line 230"/>
          <p:cNvSpPr>
            <a:spLocks noChangeShapeType="1"/>
          </p:cNvSpPr>
          <p:nvPr/>
        </p:nvSpPr>
        <p:spPr bwMode="auto">
          <a:xfrm>
            <a:off x="381000" y="1219200"/>
            <a:ext cx="74676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cs typeface="ＭＳ Ｐゴシック" charset="0"/>
            </a:endParaRPr>
          </a:p>
        </p:txBody>
      </p:sp>
    </p:spTree>
    <p:extLst>
      <p:ext uri="{BB962C8B-B14F-4D97-AF65-F5344CB8AC3E}">
        <p14:creationId xmlns:p14="http://schemas.microsoft.com/office/powerpoint/2010/main" val="32688704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lnSpc>
          <a:spcPct val="90000"/>
        </a:lnSpc>
        <a:spcBef>
          <a:spcPct val="0"/>
        </a:spcBef>
        <a:spcAft>
          <a:spcPct val="0"/>
        </a:spcAft>
        <a:defRPr sz="3600" b="1">
          <a:solidFill>
            <a:srgbClr val="990000"/>
          </a:solidFill>
          <a:latin typeface="Calibri"/>
          <a:ea typeface="+mj-ea"/>
          <a:cs typeface="Calibri"/>
        </a:defRPr>
      </a:lvl1pPr>
      <a:lvl2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2pPr>
      <a:lvl3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3pPr>
      <a:lvl4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4pPr>
      <a:lvl5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5pPr>
      <a:lvl6pPr marL="4572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9pPr>
    </p:titleStyle>
    <p:bodyStyle>
      <a:lvl1pPr marL="457200" indent="-457200" algn="l" rtl="0" eaLnBrk="0" fontAlgn="base" hangingPunct="0">
        <a:lnSpc>
          <a:spcPct val="110000"/>
        </a:lnSpc>
        <a:spcBef>
          <a:spcPct val="0"/>
        </a:spcBef>
        <a:spcAft>
          <a:spcPct val="0"/>
        </a:spcAft>
        <a:buClr>
          <a:srgbClr val="990000"/>
        </a:buClr>
        <a:buFont typeface="Georgia" charset="0"/>
        <a:buAutoNum type="arabicPeriod"/>
        <a:defRPr sz="2800">
          <a:solidFill>
            <a:schemeClr val="tx1"/>
          </a:solidFill>
          <a:latin typeface="Calibri"/>
          <a:ea typeface="+mn-ea"/>
          <a:cs typeface="Calibri"/>
        </a:defRPr>
      </a:lvl1pPr>
      <a:lvl2pPr marL="458788" indent="-458788" algn="l" rtl="0" eaLnBrk="0" fontAlgn="base" hangingPunct="0">
        <a:lnSpc>
          <a:spcPct val="110000"/>
        </a:lnSpc>
        <a:spcBef>
          <a:spcPct val="0"/>
        </a:spcBef>
        <a:spcAft>
          <a:spcPct val="0"/>
        </a:spcAft>
        <a:buClr>
          <a:srgbClr val="000090"/>
        </a:buClr>
        <a:buSzPct val="100000"/>
        <a:buBlip>
          <a:blip r:embed="rId13"/>
        </a:buBlip>
        <a:defRPr sz="2400">
          <a:solidFill>
            <a:schemeClr val="tx1"/>
          </a:solidFill>
          <a:latin typeface="Calibri"/>
          <a:ea typeface="+mn-ea"/>
          <a:cs typeface="Calibri"/>
        </a:defRPr>
      </a:lvl2pPr>
      <a:lvl3pPr marL="1019175" indent="-342900" algn="l" rtl="0" eaLnBrk="0" fontAlgn="base" hangingPunct="0">
        <a:lnSpc>
          <a:spcPct val="110000"/>
        </a:lnSpc>
        <a:spcBef>
          <a:spcPct val="0"/>
        </a:spcBef>
        <a:spcAft>
          <a:spcPct val="0"/>
        </a:spcAft>
        <a:buClr>
          <a:schemeClr val="tx2"/>
        </a:buClr>
        <a:buFont typeface="Lucida Grande" charset="0"/>
        <a:buChar char="⤑"/>
        <a:defRPr sz="2000">
          <a:solidFill>
            <a:schemeClr val="tx1"/>
          </a:solidFill>
          <a:latin typeface="Calibri"/>
          <a:ea typeface="+mn-ea"/>
          <a:cs typeface="Calibri"/>
        </a:defRPr>
      </a:lvl3pPr>
      <a:lvl4pPr marL="1247775" indent="-225425" algn="l" rtl="0" eaLnBrk="0" fontAlgn="base" hangingPunct="0">
        <a:lnSpc>
          <a:spcPct val="110000"/>
        </a:lnSpc>
        <a:spcBef>
          <a:spcPct val="0"/>
        </a:spcBef>
        <a:spcAft>
          <a:spcPct val="0"/>
        </a:spcAft>
        <a:buClr>
          <a:schemeClr val="tx2"/>
        </a:buClr>
        <a:defRPr>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gray">
          <a:xfrm>
            <a:off x="228600" y="13716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6" name="Rectangle 2"/>
          <p:cNvSpPr>
            <a:spLocks noGrp="1" noChangeArrowheads="1"/>
          </p:cNvSpPr>
          <p:nvPr>
            <p:ph type="title"/>
          </p:nvPr>
        </p:nvSpPr>
        <p:spPr bwMode="gray">
          <a:xfrm>
            <a:off x="228600" y="228600"/>
            <a:ext cx="8153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fr-FR"/>
              <a:t>Cliquez et modifiez le titre</a:t>
            </a: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0" rIns="82550" bIns="0">
            <a:spAutoFit/>
          </a:bodyPr>
          <a:lstStyle>
            <a:lvl1pPr>
              <a:tabLst>
                <a:tab pos="2740025" algn="r"/>
              </a:tabLst>
              <a:defRPr sz="2400">
                <a:solidFill>
                  <a:schemeClr val="tx1"/>
                </a:solidFill>
                <a:latin typeface="Times" charset="0"/>
                <a:ea typeface="ＭＳ Ｐゴシック" charset="0"/>
              </a:defRPr>
            </a:lvl1pPr>
            <a:lvl2pPr>
              <a:tabLst>
                <a:tab pos="2740025" algn="r"/>
              </a:tabLst>
              <a:defRPr sz="2400">
                <a:solidFill>
                  <a:schemeClr val="tx1"/>
                </a:solidFill>
                <a:latin typeface="Times" charset="0"/>
                <a:ea typeface="ＭＳ Ｐゴシック" charset="0"/>
              </a:defRPr>
            </a:lvl2pPr>
            <a:lvl3pPr>
              <a:tabLst>
                <a:tab pos="2740025" algn="r"/>
              </a:tabLst>
              <a:defRPr sz="2400">
                <a:solidFill>
                  <a:schemeClr val="tx1"/>
                </a:solidFill>
                <a:latin typeface="Times" charset="0"/>
                <a:ea typeface="ＭＳ Ｐゴシック" charset="0"/>
              </a:defRPr>
            </a:lvl3pPr>
            <a:lvl4pPr>
              <a:tabLst>
                <a:tab pos="2740025" algn="r"/>
              </a:tabLst>
              <a:defRPr sz="2400">
                <a:solidFill>
                  <a:schemeClr val="tx1"/>
                </a:solidFill>
                <a:latin typeface="Times" charset="0"/>
                <a:ea typeface="ＭＳ Ｐゴシック" charset="0"/>
              </a:defRPr>
            </a:lvl4pPr>
            <a:lvl5pPr>
              <a:tabLst>
                <a:tab pos="2740025" algn="r"/>
              </a:tabLst>
              <a:defRPr sz="2400">
                <a:solidFill>
                  <a:schemeClr val="tx1"/>
                </a:solidFill>
                <a:latin typeface="Times" charset="0"/>
                <a:ea typeface="ＭＳ Ｐゴシック" charset="0"/>
              </a:defRPr>
            </a:lvl5pPr>
            <a:lvl6pPr eaLnBrk="0" fontAlgn="base" hangingPunct="0">
              <a:spcBef>
                <a:spcPct val="0"/>
              </a:spcBef>
              <a:spcAft>
                <a:spcPct val="0"/>
              </a:spcAft>
              <a:tabLst>
                <a:tab pos="2740025" algn="r"/>
              </a:tabLst>
              <a:defRPr sz="2400">
                <a:solidFill>
                  <a:schemeClr val="tx1"/>
                </a:solidFill>
                <a:latin typeface="Times" charset="0"/>
                <a:ea typeface="ＭＳ Ｐゴシック" charset="0"/>
              </a:defRPr>
            </a:lvl6pPr>
            <a:lvl7pPr eaLnBrk="0" fontAlgn="base" hangingPunct="0">
              <a:spcBef>
                <a:spcPct val="0"/>
              </a:spcBef>
              <a:spcAft>
                <a:spcPct val="0"/>
              </a:spcAft>
              <a:tabLst>
                <a:tab pos="2740025" algn="r"/>
              </a:tabLst>
              <a:defRPr sz="2400">
                <a:solidFill>
                  <a:schemeClr val="tx1"/>
                </a:solidFill>
                <a:latin typeface="Times" charset="0"/>
                <a:ea typeface="ＭＳ Ｐゴシック" charset="0"/>
              </a:defRPr>
            </a:lvl7pPr>
            <a:lvl8pPr eaLnBrk="0" fontAlgn="base" hangingPunct="0">
              <a:spcBef>
                <a:spcPct val="0"/>
              </a:spcBef>
              <a:spcAft>
                <a:spcPct val="0"/>
              </a:spcAft>
              <a:tabLst>
                <a:tab pos="2740025" algn="r"/>
              </a:tabLst>
              <a:defRPr sz="2400">
                <a:solidFill>
                  <a:schemeClr val="tx1"/>
                </a:solidFill>
                <a:latin typeface="Times" charset="0"/>
                <a:ea typeface="ＭＳ Ｐゴシック" charset="0"/>
              </a:defRPr>
            </a:lvl8pPr>
            <a:lvl9pPr eaLnBrk="0" fontAlgn="base" hangingPunct="0">
              <a:spcBef>
                <a:spcPct val="0"/>
              </a:spcBef>
              <a:spcAft>
                <a:spcPct val="0"/>
              </a:spcAft>
              <a:tabLst>
                <a:tab pos="2740025" algn="r"/>
              </a:tabLst>
              <a:defRPr sz="2400">
                <a:solidFill>
                  <a:schemeClr val="tx1"/>
                </a:solidFill>
                <a:latin typeface="Times" charset="0"/>
                <a:ea typeface="ＭＳ Ｐゴシック" charset="0"/>
              </a:defRPr>
            </a:lvl9pPr>
          </a:lstStyle>
          <a:p>
            <a:pPr>
              <a:defRPr/>
            </a:pPr>
            <a:r>
              <a:rPr lang="en-US" sz="1000">
                <a:solidFill>
                  <a:srgbClr val="003399"/>
                </a:solidFill>
                <a:latin typeface="P22 Typewriter" charset="0"/>
                <a:cs typeface="ＭＳ Ｐゴシック" charset="0"/>
              </a:rPr>
              <a:t>	Slide </a:t>
            </a:r>
            <a:fld id="{2CEA45B3-F4B7-FE4F-8E5D-1DD58826D39E}" type="slidenum">
              <a:rPr lang="en-US" sz="1000">
                <a:solidFill>
                  <a:srgbClr val="003399"/>
                </a:solidFill>
                <a:latin typeface="P22 Typewriter" charset="0"/>
                <a:cs typeface="ＭＳ Ｐゴシック" charset="0"/>
              </a:rPr>
              <a:pPr>
                <a:defRPr/>
              </a:pPr>
              <a:t>‹#›</a:t>
            </a:fld>
            <a:endParaRPr lang="en-US" sz="1000">
              <a:solidFill>
                <a:srgbClr val="003399"/>
              </a:solidFill>
              <a:latin typeface="P22 Typewriter" charset="0"/>
              <a:cs typeface="ＭＳ Ｐゴシック" charset="0"/>
            </a:endParaRPr>
          </a:p>
        </p:txBody>
      </p:sp>
      <p:sp>
        <p:nvSpPr>
          <p:cNvPr id="1253" name="Line 229"/>
          <p:cNvSpPr>
            <a:spLocks noChangeShapeType="1"/>
          </p:cNvSpPr>
          <p:nvPr/>
        </p:nvSpPr>
        <p:spPr bwMode="auto">
          <a:xfrm>
            <a:off x="228600" y="1143000"/>
            <a:ext cx="7467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cs typeface="ＭＳ Ｐゴシック" charset="0"/>
            </a:endParaRPr>
          </a:p>
        </p:txBody>
      </p:sp>
      <p:sp>
        <p:nvSpPr>
          <p:cNvPr id="1254" name="Line 230"/>
          <p:cNvSpPr>
            <a:spLocks noChangeShapeType="1"/>
          </p:cNvSpPr>
          <p:nvPr/>
        </p:nvSpPr>
        <p:spPr bwMode="auto">
          <a:xfrm>
            <a:off x="381000" y="1219200"/>
            <a:ext cx="746760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cs typeface="ＭＳ Ｐゴシック" charset="0"/>
            </a:endParaRPr>
          </a:p>
        </p:txBody>
      </p:sp>
    </p:spTree>
    <p:extLst>
      <p:ext uri="{BB962C8B-B14F-4D97-AF65-F5344CB8AC3E}">
        <p14:creationId xmlns:p14="http://schemas.microsoft.com/office/powerpoint/2010/main" val="21909313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rtl="0" eaLnBrk="0" fontAlgn="base" hangingPunct="0">
        <a:lnSpc>
          <a:spcPct val="90000"/>
        </a:lnSpc>
        <a:spcBef>
          <a:spcPct val="0"/>
        </a:spcBef>
        <a:spcAft>
          <a:spcPct val="0"/>
        </a:spcAft>
        <a:defRPr sz="3600" b="1">
          <a:solidFill>
            <a:srgbClr val="990000"/>
          </a:solidFill>
          <a:latin typeface="Calibri"/>
          <a:ea typeface="+mj-ea"/>
          <a:cs typeface="Calibri"/>
        </a:defRPr>
      </a:lvl1pPr>
      <a:lvl2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2pPr>
      <a:lvl3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3pPr>
      <a:lvl4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4pPr>
      <a:lvl5pPr algn="ctr" rtl="0" eaLnBrk="0" fontAlgn="base" hangingPunct="0">
        <a:lnSpc>
          <a:spcPct val="90000"/>
        </a:lnSpc>
        <a:spcBef>
          <a:spcPct val="0"/>
        </a:spcBef>
        <a:spcAft>
          <a:spcPct val="0"/>
        </a:spcAft>
        <a:defRPr sz="3600" b="1">
          <a:solidFill>
            <a:srgbClr val="990000"/>
          </a:solidFill>
          <a:latin typeface="Calibri" charset="0"/>
          <a:ea typeface="ＭＳ Ｐゴシック" charset="0"/>
        </a:defRPr>
      </a:lvl5pPr>
      <a:lvl6pPr marL="4572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9pPr>
    </p:titleStyle>
    <p:bodyStyle>
      <a:lvl1pPr marL="457200" indent="-457200" algn="l" rtl="0" eaLnBrk="0" fontAlgn="base" hangingPunct="0">
        <a:lnSpc>
          <a:spcPct val="110000"/>
        </a:lnSpc>
        <a:spcBef>
          <a:spcPct val="0"/>
        </a:spcBef>
        <a:spcAft>
          <a:spcPct val="0"/>
        </a:spcAft>
        <a:buClr>
          <a:srgbClr val="990000"/>
        </a:buClr>
        <a:buFont typeface="Georgia" charset="0"/>
        <a:buAutoNum type="arabicPeriod"/>
        <a:defRPr sz="2800">
          <a:solidFill>
            <a:schemeClr val="tx1"/>
          </a:solidFill>
          <a:latin typeface="Calibri"/>
          <a:ea typeface="+mn-ea"/>
          <a:cs typeface="Calibri"/>
        </a:defRPr>
      </a:lvl1pPr>
      <a:lvl2pPr marL="458788" indent="-458788" algn="l" rtl="0" eaLnBrk="0" fontAlgn="base" hangingPunct="0">
        <a:lnSpc>
          <a:spcPct val="110000"/>
        </a:lnSpc>
        <a:spcBef>
          <a:spcPct val="0"/>
        </a:spcBef>
        <a:spcAft>
          <a:spcPct val="0"/>
        </a:spcAft>
        <a:buClr>
          <a:srgbClr val="000090"/>
        </a:buClr>
        <a:buSzPct val="100000"/>
        <a:buChar char="–"/>
        <a:defRPr sz="2400">
          <a:solidFill>
            <a:schemeClr val="tx1"/>
          </a:solidFill>
          <a:latin typeface="Calibri"/>
          <a:ea typeface="+mn-ea"/>
          <a:cs typeface="Calibri"/>
        </a:defRPr>
      </a:lvl2pPr>
      <a:lvl3pPr marL="1019175" indent="-342900" algn="l" rtl="0" eaLnBrk="0" fontAlgn="base" hangingPunct="0">
        <a:lnSpc>
          <a:spcPct val="110000"/>
        </a:lnSpc>
        <a:spcBef>
          <a:spcPct val="0"/>
        </a:spcBef>
        <a:spcAft>
          <a:spcPct val="0"/>
        </a:spcAft>
        <a:buClr>
          <a:schemeClr val="tx2"/>
        </a:buClr>
        <a:buFont typeface="Lucida Grande" charset="0"/>
        <a:buChar char="⤑"/>
        <a:defRPr sz="2000">
          <a:solidFill>
            <a:schemeClr val="tx1"/>
          </a:solidFill>
          <a:latin typeface="Calibri"/>
          <a:ea typeface="+mn-ea"/>
          <a:cs typeface="Calibri"/>
        </a:defRPr>
      </a:lvl3pPr>
      <a:lvl4pPr marL="1247775" indent="-225425" algn="l" rtl="0" eaLnBrk="0" fontAlgn="base" hangingPunct="0">
        <a:lnSpc>
          <a:spcPct val="110000"/>
        </a:lnSpc>
        <a:spcBef>
          <a:spcPct val="0"/>
        </a:spcBef>
        <a:spcAft>
          <a:spcPct val="0"/>
        </a:spcAft>
        <a:buClr>
          <a:schemeClr val="tx2"/>
        </a:buClr>
        <a:defRPr>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gray">
          <a:xfrm>
            <a:off x="228600" y="1371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411" name="Rectangle 2"/>
          <p:cNvSpPr>
            <a:spLocks noGrp="1" noChangeArrowheads="1"/>
          </p:cNvSpPr>
          <p:nvPr>
            <p:ph type="title"/>
          </p:nvPr>
        </p:nvSpPr>
        <p:spPr bwMode="gray">
          <a:xfrm>
            <a:off x="228600" y="228600"/>
            <a:ext cx="815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0" rIns="46038" bIns="0" numCol="1" anchor="t" anchorCtr="0" compatLnSpc="1">
            <a:prstTxWarp prst="textNoShape">
              <a:avLst/>
            </a:prstTxWarp>
            <a:spAutoFit/>
          </a:bodyPr>
          <a:lstStyle/>
          <a:p>
            <a:pPr lvl="0"/>
            <a:r>
              <a:rPr lang="fr-FR"/>
              <a:t>Cliquez et modifiez le titre</a:t>
            </a:r>
            <a:endParaRPr lang="en-US"/>
          </a:p>
        </p:txBody>
      </p:sp>
      <p:sp>
        <p:nvSpPr>
          <p:cNvPr id="1094" name="Text Box 70"/>
          <p:cNvSpPr txBox="1">
            <a:spLocks noChangeArrowheads="1"/>
          </p:cNvSpPr>
          <p:nvPr/>
        </p:nvSpPr>
        <p:spPr bwMode="auto">
          <a:xfrm>
            <a:off x="5867400" y="6537325"/>
            <a:ext cx="3276600" cy="152400"/>
          </a:xfrm>
          <a:prstGeom prst="rect">
            <a:avLst/>
          </a:prstGeom>
          <a:noFill/>
          <a:ln>
            <a:noFill/>
          </a:ln>
          <a:effectLst/>
          <a:extLst/>
        </p:spPr>
        <p:txBody>
          <a:bodyPr lIns="82550" tIns="0" rIns="82550" bIns="0">
            <a:spAutoFit/>
          </a:bodyPr>
          <a:lstStyle>
            <a:lvl1pPr>
              <a:tabLst>
                <a:tab pos="2740025" algn="r"/>
              </a:tabLst>
              <a:defRPr sz="2400">
                <a:solidFill>
                  <a:schemeClr val="tx1"/>
                </a:solidFill>
                <a:latin typeface="Times" charset="0"/>
                <a:ea typeface="ＭＳ Ｐゴシック" charset="0"/>
                <a:cs typeface="ＭＳ Ｐゴシック" charset="0"/>
              </a:defRPr>
            </a:lvl1pPr>
            <a:lvl2pPr marL="742950" indent="-285750">
              <a:tabLst>
                <a:tab pos="2740025" algn="r"/>
              </a:tabLst>
              <a:defRPr sz="2400">
                <a:solidFill>
                  <a:schemeClr val="tx1"/>
                </a:solidFill>
                <a:latin typeface="Times" charset="0"/>
                <a:ea typeface="ＭＳ Ｐゴシック" charset="0"/>
                <a:cs typeface="ＭＳ Ｐゴシック" charset="0"/>
              </a:defRPr>
            </a:lvl2pPr>
            <a:lvl3pPr marL="1143000" indent="-228600">
              <a:tabLst>
                <a:tab pos="2740025" algn="r"/>
              </a:tabLst>
              <a:defRPr sz="2400">
                <a:solidFill>
                  <a:schemeClr val="tx1"/>
                </a:solidFill>
                <a:latin typeface="Times" charset="0"/>
                <a:ea typeface="ＭＳ Ｐゴシック" charset="0"/>
                <a:cs typeface="ＭＳ Ｐゴシック" charset="0"/>
              </a:defRPr>
            </a:lvl3pPr>
            <a:lvl4pPr marL="1600200" indent="-228600">
              <a:tabLst>
                <a:tab pos="2740025" algn="r"/>
              </a:tabLst>
              <a:defRPr sz="2400">
                <a:solidFill>
                  <a:schemeClr val="tx1"/>
                </a:solidFill>
                <a:latin typeface="Times" charset="0"/>
                <a:ea typeface="ＭＳ Ｐゴシック" charset="0"/>
                <a:cs typeface="ＭＳ Ｐゴシック" charset="0"/>
              </a:defRPr>
            </a:lvl4pPr>
            <a:lvl5pPr marL="2057400" indent="-228600">
              <a:tabLst>
                <a:tab pos="2740025" algn="r"/>
              </a:tabLst>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tabLst>
                <a:tab pos="2740025" algn="r"/>
              </a:tabLst>
              <a:defRPr sz="2400">
                <a:solidFill>
                  <a:schemeClr val="tx1"/>
                </a:solidFill>
                <a:latin typeface="Times" charset="0"/>
                <a:ea typeface="ＭＳ Ｐゴシック" charset="0"/>
                <a:cs typeface="ＭＳ Ｐゴシック" charset="0"/>
              </a:defRPr>
            </a:lvl9pPr>
          </a:lstStyle>
          <a:p>
            <a:pPr>
              <a:defRPr/>
            </a:pPr>
            <a:r>
              <a:rPr lang="en-US" sz="1000" smtClean="0">
                <a:solidFill>
                  <a:srgbClr val="003399"/>
                </a:solidFill>
                <a:latin typeface="P22 Typewriter" charset="0"/>
              </a:rPr>
              <a:t>	Slide </a:t>
            </a:r>
            <a:fld id="{D31420F0-5EF2-C542-A0E3-3D62ABD865CF}" type="slidenum">
              <a:rPr lang="en-US" sz="1000" smtClean="0">
                <a:solidFill>
                  <a:srgbClr val="003399"/>
                </a:solidFill>
                <a:latin typeface="P22 Typewriter" charset="0"/>
              </a:rPr>
              <a:pPr>
                <a:defRPr/>
              </a:pPr>
              <a:t>‹#›</a:t>
            </a:fld>
            <a:endParaRPr lang="en-US" sz="1000" smtClean="0">
              <a:solidFill>
                <a:srgbClr val="003399"/>
              </a:solidFill>
              <a:latin typeface="P22 Typewriter" charset="0"/>
            </a:endParaRPr>
          </a:p>
        </p:txBody>
      </p:sp>
      <p:sp>
        <p:nvSpPr>
          <p:cNvPr id="17413" name="Line 229"/>
          <p:cNvSpPr>
            <a:spLocks noChangeShapeType="1"/>
          </p:cNvSpPr>
          <p:nvPr/>
        </p:nvSpPr>
        <p:spPr bwMode="auto">
          <a:xfrm>
            <a:off x="228600" y="1143000"/>
            <a:ext cx="746760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
        <p:nvSpPr>
          <p:cNvPr id="17414" name="Line 230"/>
          <p:cNvSpPr>
            <a:spLocks noChangeShapeType="1"/>
          </p:cNvSpPr>
          <p:nvPr/>
        </p:nvSpPr>
        <p:spPr bwMode="auto">
          <a:xfrm>
            <a:off x="381000" y="1219200"/>
            <a:ext cx="74676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smtClean="0">
              <a:solidFill>
                <a:srgbClr val="000000"/>
              </a:solidFill>
              <a:cs typeface="ＭＳ Ｐゴシック" charset="0"/>
            </a:endParaRPr>
          </a:p>
        </p:txBody>
      </p:sp>
    </p:spTree>
    <p:extLst>
      <p:ext uri="{BB962C8B-B14F-4D97-AF65-F5344CB8AC3E}">
        <p14:creationId xmlns:p14="http://schemas.microsoft.com/office/powerpoint/2010/main" val="4713777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ctr" rtl="0" eaLnBrk="0" fontAlgn="base" hangingPunct="0">
        <a:lnSpc>
          <a:spcPct val="90000"/>
        </a:lnSpc>
        <a:spcBef>
          <a:spcPct val="0"/>
        </a:spcBef>
        <a:spcAft>
          <a:spcPct val="0"/>
        </a:spcAft>
        <a:defRPr sz="3600" b="1">
          <a:solidFill>
            <a:srgbClr val="990000"/>
          </a:solidFill>
          <a:latin typeface="Calibri"/>
          <a:ea typeface="+mj-ea"/>
          <a:cs typeface="Calibri"/>
        </a:defRPr>
      </a:lvl1pPr>
      <a:lvl2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2pPr>
      <a:lvl3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3pPr>
      <a:lvl4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4pPr>
      <a:lvl5pPr algn="ctr" rtl="0" eaLnBrk="0" fontAlgn="base" hangingPunct="0">
        <a:lnSpc>
          <a:spcPct val="90000"/>
        </a:lnSpc>
        <a:spcBef>
          <a:spcPct val="0"/>
        </a:spcBef>
        <a:spcAft>
          <a:spcPct val="0"/>
        </a:spcAft>
        <a:defRPr sz="3600" b="1">
          <a:solidFill>
            <a:srgbClr val="990000"/>
          </a:solidFill>
          <a:latin typeface="Calibri" charset="0"/>
          <a:ea typeface="ＭＳ Ｐゴシック" charset="0"/>
          <a:cs typeface="Calibri" charset="0"/>
        </a:defRPr>
      </a:lvl5pPr>
      <a:lvl6pPr marL="4572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6pPr>
      <a:lvl7pPr marL="9144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7pPr>
      <a:lvl8pPr marL="13716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8pPr>
      <a:lvl9pPr marL="1828800" algn="l" rtl="0" eaLnBrk="1" fontAlgn="base" hangingPunct="1">
        <a:lnSpc>
          <a:spcPct val="90000"/>
        </a:lnSpc>
        <a:spcBef>
          <a:spcPct val="0"/>
        </a:spcBef>
        <a:spcAft>
          <a:spcPct val="0"/>
        </a:spcAft>
        <a:defRPr sz="3200" b="1">
          <a:solidFill>
            <a:srgbClr val="990000"/>
          </a:solidFill>
          <a:latin typeface="Georgia" charset="0"/>
          <a:ea typeface="ＭＳ Ｐゴシック" charset="0"/>
        </a:defRPr>
      </a:lvl9pPr>
    </p:titleStyle>
    <p:bodyStyle>
      <a:lvl1pPr marL="457200" indent="-457200" algn="l" rtl="0" eaLnBrk="0" fontAlgn="base" hangingPunct="0">
        <a:lnSpc>
          <a:spcPct val="110000"/>
        </a:lnSpc>
        <a:spcBef>
          <a:spcPct val="0"/>
        </a:spcBef>
        <a:spcAft>
          <a:spcPct val="0"/>
        </a:spcAft>
        <a:buClr>
          <a:srgbClr val="990000"/>
        </a:buClr>
        <a:buFont typeface="Georgia" charset="0"/>
        <a:buAutoNum type="arabicPeriod"/>
        <a:defRPr sz="2800">
          <a:solidFill>
            <a:schemeClr val="tx1"/>
          </a:solidFill>
          <a:latin typeface="Calibri"/>
          <a:ea typeface="+mn-ea"/>
          <a:cs typeface="Calibri"/>
        </a:defRPr>
      </a:lvl1pPr>
      <a:lvl2pPr marL="458788" indent="-458788" algn="l" rtl="0" eaLnBrk="0" fontAlgn="base" hangingPunct="0">
        <a:lnSpc>
          <a:spcPct val="110000"/>
        </a:lnSpc>
        <a:spcBef>
          <a:spcPct val="0"/>
        </a:spcBef>
        <a:spcAft>
          <a:spcPct val="0"/>
        </a:spcAft>
        <a:buClr>
          <a:srgbClr val="000090"/>
        </a:buClr>
        <a:buSzPct val="100000"/>
        <a:buBlip>
          <a:blip r:embed="rId13"/>
        </a:buBlip>
        <a:defRPr sz="2400">
          <a:solidFill>
            <a:schemeClr val="tx1"/>
          </a:solidFill>
          <a:latin typeface="Calibri"/>
          <a:ea typeface="+mn-ea"/>
          <a:cs typeface="Calibri"/>
        </a:defRPr>
      </a:lvl2pPr>
      <a:lvl3pPr marL="1019175" indent="-342900" algn="l" rtl="0" eaLnBrk="0" fontAlgn="base" hangingPunct="0">
        <a:lnSpc>
          <a:spcPct val="110000"/>
        </a:lnSpc>
        <a:spcBef>
          <a:spcPct val="0"/>
        </a:spcBef>
        <a:spcAft>
          <a:spcPct val="0"/>
        </a:spcAft>
        <a:buClr>
          <a:schemeClr val="tx2"/>
        </a:buClr>
        <a:buFont typeface="Lucida Grande" charset="0"/>
        <a:buChar char="⤑"/>
        <a:defRPr sz="2000">
          <a:solidFill>
            <a:schemeClr val="tx1"/>
          </a:solidFill>
          <a:latin typeface="Calibri"/>
          <a:ea typeface="+mn-ea"/>
          <a:cs typeface="Calibri"/>
        </a:defRPr>
      </a:lvl3pPr>
      <a:lvl4pPr marL="1247775" indent="-225425" algn="l" rtl="0" eaLnBrk="0" fontAlgn="base" hangingPunct="0">
        <a:lnSpc>
          <a:spcPct val="110000"/>
        </a:lnSpc>
        <a:spcBef>
          <a:spcPct val="0"/>
        </a:spcBef>
        <a:spcAft>
          <a:spcPct val="0"/>
        </a:spcAft>
        <a:buClr>
          <a:schemeClr val="tx2"/>
        </a:buClr>
        <a:defRPr>
          <a:solidFill>
            <a:schemeClr val="tx1"/>
          </a:solidFill>
          <a:latin typeface="Calibri"/>
          <a:ea typeface="+mn-ea"/>
          <a:cs typeface="Calibri"/>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Arial" charset="0"/>
          <a:ea typeface="+mn-ea"/>
        </a:defRPr>
      </a:lvl5pPr>
      <a:lvl6pPr marL="25146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6pPr>
      <a:lvl7pPr marL="29718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7pPr>
      <a:lvl8pPr marL="34290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8pPr>
      <a:lvl9pPr marL="3886200" indent="-228600" algn="l" rtl="0" eaLnBrk="1" fontAlgn="base" hangingPunct="1">
        <a:lnSpc>
          <a:spcPct val="90000"/>
        </a:lnSpc>
        <a:spcBef>
          <a:spcPct val="10000"/>
        </a:spcBef>
        <a:spcAft>
          <a:spcPct val="0"/>
        </a:spcAft>
        <a:buClr>
          <a:srgbClr val="003399"/>
        </a:buClr>
        <a:buSzPct val="100000"/>
        <a:buChar char="–"/>
        <a:defRPr>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iro.umontreal.ca/~lapalme/WebRE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41.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Document_Microsoft_Word_97_-_20041.doc"/><Relationship Id="rId6"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Document_Microsoft_Word_97_-_20042.doc"/><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oleObject" Target="../embeddings/Document_Microsoft_Word_97_-_20043.doc"/><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emf"/><Relationship Id="rId1" Type="http://schemas.openxmlformats.org/officeDocument/2006/relationships/slideLayout" Target="../slideLayouts/slideLayout40.xml"/><Relationship Id="rId2"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emf"/><Relationship Id="rId1" Type="http://schemas.openxmlformats.org/officeDocument/2006/relationships/slideLayout" Target="../slideLayouts/slideLayout64.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3.emf"/><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5.emf"/><Relationship Id="rId3"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 Id="rId3"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9" name="Rectangle 3"/>
          <p:cNvSpPr>
            <a:spLocks noGrp="1" noChangeArrowheads="1"/>
          </p:cNvSpPr>
          <p:nvPr>
            <p:ph type="subTitle" idx="1"/>
          </p:nvPr>
        </p:nvSpPr>
        <p:spPr>
          <a:xfrm>
            <a:off x="685800" y="304800"/>
            <a:ext cx="7848600" cy="1752600"/>
          </a:xfrm>
        </p:spPr>
        <p:txBody>
          <a:bodyPr/>
          <a:lstStyle/>
          <a:p>
            <a:pPr algn="ctr">
              <a:spcAft>
                <a:spcPts val="0"/>
              </a:spcAft>
            </a:pPr>
            <a:r>
              <a:rPr lang="en-US" sz="3200" b="1">
                <a:solidFill>
                  <a:schemeClr val="tx2"/>
                </a:solidFill>
              </a:rPr>
              <a:t>Learn to speak </a:t>
            </a:r>
          </a:p>
          <a:p>
            <a:pPr algn="ctr">
              <a:lnSpc>
                <a:spcPct val="100000"/>
              </a:lnSpc>
              <a:spcBef>
                <a:spcPts val="0"/>
              </a:spcBef>
            </a:pPr>
            <a:r>
              <a:rPr lang="en-US" sz="3200" b="1">
                <a:solidFill>
                  <a:schemeClr val="tx2"/>
                </a:solidFill>
              </a:rPr>
              <a:t>like normal people do: </a:t>
            </a:r>
            <a:br>
              <a:rPr lang="en-US" sz="3200" b="1">
                <a:solidFill>
                  <a:schemeClr val="tx2"/>
                </a:solidFill>
              </a:rPr>
            </a:br>
            <a:r>
              <a:rPr lang="en-US" sz="2400">
                <a:solidFill>
                  <a:schemeClr val="tx2"/>
                </a:solidFill>
              </a:rPr>
              <a:t>the case of </a:t>
            </a:r>
            <a:r>
              <a:rPr lang="en-US" sz="2200">
                <a:solidFill>
                  <a:schemeClr val="accent2"/>
                </a:solidFill>
                <a:latin typeface="Times"/>
                <a:cs typeface="Times"/>
              </a:rPr>
              <a:t>object</a:t>
            </a:r>
            <a:r>
              <a:rPr lang="en-US" sz="2400">
                <a:solidFill>
                  <a:schemeClr val="accent2"/>
                </a:solidFill>
              </a:rPr>
              <a:t> </a:t>
            </a:r>
            <a:r>
              <a:rPr lang="en-US" sz="2400">
                <a:solidFill>
                  <a:schemeClr val="tx2"/>
                </a:solidFill>
              </a:rPr>
              <a:t>descriptions</a:t>
            </a:r>
            <a:endParaRPr lang="en-US">
              <a:solidFill>
                <a:schemeClr val="tx2"/>
              </a:solidFill>
            </a:endParaRPr>
          </a:p>
          <a:p>
            <a:pPr algn="ctr"/>
            <a:endParaRPr lang="en-US">
              <a:solidFill>
                <a:srgbClr val="00009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4061520589"/>
              </p:ext>
            </p:extLst>
          </p:nvPr>
        </p:nvGraphicFramePr>
        <p:xfrm>
          <a:off x="152400" y="3505200"/>
          <a:ext cx="8839200" cy="2209800"/>
        </p:xfrm>
        <a:graphic>
          <a:graphicData uri="http://schemas.openxmlformats.org/drawingml/2006/table">
            <a:tbl>
              <a:tblPr firstRow="1" bandRow="1">
                <a:tableStyleId>{F5AB1C69-6EDB-4FF4-983F-18BD219EF322}</a:tableStyleId>
              </a:tblPr>
              <a:tblGrid>
                <a:gridCol w="2946400"/>
                <a:gridCol w="2946400"/>
                <a:gridCol w="2946400"/>
              </a:tblGrid>
              <a:tr h="3683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rPr>
                        <a:t>Michael Zock</a:t>
                      </a:r>
                      <a:endParaRPr lang="en-US" sz="1800" b="1">
                        <a:solidFill>
                          <a:schemeClr val="tx1"/>
                        </a:solidFill>
                      </a:endParaRPr>
                    </a:p>
                  </a:txBody>
                  <a:tcPr/>
                </a:tc>
                <a:tc>
                  <a:txBody>
                    <a:bodyPr/>
                    <a:lstStyle/>
                    <a:p>
                      <a:pPr algn="ctr"/>
                      <a:r>
                        <a:rPr lang="fr-FR" sz="1800">
                          <a:solidFill>
                            <a:srgbClr val="000000"/>
                          </a:solidFill>
                        </a:rPr>
                        <a:t>Guy Lapalme</a:t>
                      </a:r>
                    </a:p>
                  </a:txBody>
                  <a:tcPr/>
                </a:tc>
                <a:tc>
                  <a:txBody>
                    <a:bodyPr/>
                    <a:lstStyle/>
                    <a:p>
                      <a:pPr algn="ctr"/>
                      <a:r>
                        <a:rPr lang="fr-FR" sz="1800">
                          <a:solidFill>
                            <a:srgbClr val="000000"/>
                          </a:solidFill>
                        </a:rPr>
                        <a:t>Mehdi Yousfi-Monod</a:t>
                      </a:r>
                    </a:p>
                  </a:txBody>
                  <a:tcPr/>
                </a:tc>
              </a:tr>
              <a:tr h="11969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a:t>LIF-CNRS,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a:t>University of Marseille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a:t>France</a:t>
                      </a:r>
                    </a:p>
                  </a:txBody>
                  <a:tcPr/>
                </a:tc>
                <a:tc>
                  <a:txBody>
                    <a:bodyPr/>
                    <a:lstStyle/>
                    <a:p>
                      <a:pPr algn="ctr"/>
                      <a:r>
                        <a:rPr lang="fr-FR" sz="1800" kern="1200">
                          <a:solidFill>
                            <a:schemeClr val="dk1"/>
                          </a:solidFill>
                          <a:effectLst/>
                          <a:latin typeface="+mn-lt"/>
                          <a:ea typeface="+mn-ea"/>
                          <a:cs typeface="+mn-cs"/>
                        </a:rPr>
                        <a:t>RALI-DIRO</a:t>
                      </a:r>
                    </a:p>
                    <a:p>
                      <a:pPr algn="ctr"/>
                      <a:r>
                        <a:rPr lang="fr-FR" sz="1600" kern="1200">
                          <a:solidFill>
                            <a:schemeClr val="dk1"/>
                          </a:solidFill>
                          <a:effectLst/>
                          <a:latin typeface="+mn-lt"/>
                          <a:ea typeface="+mn-ea"/>
                          <a:cs typeface="+mn-cs"/>
                        </a:rPr>
                        <a:t>Université of Montréal</a:t>
                      </a:r>
                    </a:p>
                    <a:p>
                      <a:pPr algn="ctr"/>
                      <a:r>
                        <a:rPr lang="fr-FR" sz="1600" kern="1200">
                          <a:solidFill>
                            <a:schemeClr val="dk1"/>
                          </a:solidFill>
                          <a:effectLst/>
                          <a:latin typeface="+mn-lt"/>
                          <a:ea typeface="+mn-ea"/>
                          <a:cs typeface="+mn-cs"/>
                        </a:rPr>
                        <a:t>Canada</a:t>
                      </a:r>
                      <a:r>
                        <a:rPr lang="fr-FR" sz="1600">
                          <a:effectLst/>
                        </a:rPr>
                        <a:t> </a:t>
                      </a:r>
                      <a:endParaRPr lang="fr-FR" sz="1600"/>
                    </a:p>
                  </a:txBody>
                  <a:tcPr/>
                </a:tc>
                <a:tc>
                  <a:txBody>
                    <a:bodyPr/>
                    <a:lstStyle/>
                    <a:p>
                      <a:pPr algn="ctr" hangingPunct="0"/>
                      <a:r>
                        <a:rPr lang="en-US" sz="1800" kern="1200">
                          <a:solidFill>
                            <a:schemeClr val="dk1"/>
                          </a:solidFill>
                          <a:effectLst/>
                          <a:latin typeface="+mn-lt"/>
                          <a:ea typeface="+mn-ea"/>
                          <a:cs typeface="+mn-cs"/>
                        </a:rPr>
                        <a:t>NEIIO</a:t>
                      </a:r>
                      <a:endParaRPr lang="fr-FR" sz="1800" kern="1200">
                        <a:solidFill>
                          <a:schemeClr val="dk1"/>
                        </a:solidFill>
                        <a:effectLst/>
                        <a:latin typeface="+mn-lt"/>
                        <a:ea typeface="+mn-ea"/>
                        <a:cs typeface="+mn-cs"/>
                      </a:endParaRPr>
                    </a:p>
                    <a:p>
                      <a:pPr algn="ctr" hangingPunct="0"/>
                      <a:r>
                        <a:rPr lang="en-US" sz="1600" kern="1200">
                          <a:solidFill>
                            <a:schemeClr val="dk1"/>
                          </a:solidFill>
                          <a:effectLst/>
                          <a:latin typeface="+mn-lt"/>
                          <a:ea typeface="+mn-ea"/>
                          <a:cs typeface="+mn-cs"/>
                        </a:rPr>
                        <a:t>Montpellier</a:t>
                      </a:r>
                    </a:p>
                    <a:p>
                      <a:pPr algn="ctr" hangingPunct="0"/>
                      <a:r>
                        <a:rPr lang="en-US" sz="1600" kern="1200">
                          <a:solidFill>
                            <a:schemeClr val="dk1"/>
                          </a:solidFill>
                          <a:effectLst/>
                          <a:latin typeface="+mn-lt"/>
                          <a:ea typeface="+mn-ea"/>
                          <a:cs typeface="+mn-cs"/>
                        </a:rPr>
                        <a:t>France</a:t>
                      </a:r>
                      <a:endParaRPr lang="fr-FR" sz="1600" kern="1200">
                        <a:solidFill>
                          <a:schemeClr val="dk1"/>
                        </a:solidFill>
                        <a:effectLst/>
                        <a:latin typeface="+mn-lt"/>
                        <a:ea typeface="+mn-ea"/>
                        <a:cs typeface="+mn-cs"/>
                      </a:endParaRPr>
                    </a:p>
                  </a:txBody>
                  <a:tcPr/>
                </a:tc>
              </a:tr>
              <a:tr h="6445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a:solidFill>
                            <a:srgbClr val="000090"/>
                          </a:solidFill>
                        </a:rPr>
                        <a:t>michael.zock@lif.univ-mrs.fr</a:t>
                      </a:r>
                    </a:p>
                  </a:txBody>
                  <a:tcPr/>
                </a:tc>
                <a:tc>
                  <a:txBody>
                    <a:bodyPr/>
                    <a:lstStyle/>
                    <a:p>
                      <a:pPr algn="ctr" hangingPunct="0"/>
                      <a:r>
                        <a:rPr lang="en-US" sz="1400" kern="1200">
                          <a:solidFill>
                            <a:srgbClr val="000090"/>
                          </a:solidFill>
                          <a:effectLst/>
                          <a:latin typeface="+mn-lt"/>
                          <a:ea typeface="+mn-ea"/>
                          <a:cs typeface="+mn-cs"/>
                        </a:rPr>
                        <a:t>lapalme@iro.umontreal.ca</a:t>
                      </a:r>
                      <a:endParaRPr lang="fr-FR" sz="1400" kern="1200">
                        <a:solidFill>
                          <a:srgbClr val="000090"/>
                        </a:solidFill>
                        <a:effectLst/>
                        <a:latin typeface="+mn-lt"/>
                        <a:ea typeface="+mn-ea"/>
                        <a:cs typeface="+mn-cs"/>
                      </a:endParaRPr>
                    </a:p>
                  </a:txBody>
                  <a:tcPr/>
                </a:tc>
                <a:tc>
                  <a:txBody>
                    <a:bodyPr/>
                    <a:lstStyle/>
                    <a:p>
                      <a:pPr algn="ctr" hangingPunct="0"/>
                      <a:r>
                        <a:rPr lang="en-US" sz="1400" kern="1200">
                          <a:solidFill>
                            <a:srgbClr val="000090"/>
                          </a:solidFill>
                          <a:effectLst/>
                          <a:latin typeface="+mn-lt"/>
                          <a:ea typeface="+mn-ea"/>
                          <a:cs typeface="+mn-cs"/>
                        </a:rPr>
                        <a:t>mehdi.yousfi@gmail.com</a:t>
                      </a:r>
                      <a:endParaRPr lang="fr-FR" sz="1400" kern="1200">
                        <a:solidFill>
                          <a:srgbClr val="000090"/>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93669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Aboutness : egocentric speaker</a:t>
            </a:r>
          </a:p>
        </p:txBody>
      </p:sp>
      <p:pic>
        <p:nvPicPr>
          <p:cNvPr id="6" name="Espace réservé du contenu 3" descr="Bert-1-ap.png"/>
          <p:cNvPicPr>
            <a:picLocks noChangeAspect="1"/>
          </p:cNvPicPr>
          <p:nvPr/>
        </p:nvPicPr>
        <p:blipFill>
          <a:blip r:embed="rId2">
            <a:extLst>
              <a:ext uri="{28A0092B-C50C-407E-A947-70E740481C1C}">
                <a14:useLocalDpi xmlns:a14="http://schemas.microsoft.com/office/drawing/2010/main" val="0"/>
              </a:ext>
            </a:extLst>
          </a:blip>
          <a:srcRect t="3079" b="3079"/>
          <a:stretch>
            <a:fillRect/>
          </a:stretch>
        </p:blipFill>
        <p:spPr bwMode="gray">
          <a:xfrm>
            <a:off x="1272994" y="1474067"/>
            <a:ext cx="7015518" cy="441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7" name="Ellipse 6"/>
          <p:cNvSpPr/>
          <p:nvPr/>
        </p:nvSpPr>
        <p:spPr bwMode="auto">
          <a:xfrm>
            <a:off x="6130216" y="3590126"/>
            <a:ext cx="611112" cy="343735"/>
          </a:xfrm>
          <a:prstGeom prst="ellips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charset="0"/>
              <a:ea typeface="ＭＳ Ｐゴシック" charset="0"/>
            </a:endParaRPr>
          </a:p>
        </p:txBody>
      </p:sp>
      <p:sp>
        <p:nvSpPr>
          <p:cNvPr id="8" name="Ellipse 7"/>
          <p:cNvSpPr/>
          <p:nvPr/>
        </p:nvSpPr>
        <p:spPr bwMode="auto">
          <a:xfrm>
            <a:off x="5824660" y="5193853"/>
            <a:ext cx="611112" cy="343735"/>
          </a:xfrm>
          <a:prstGeom prst="ellips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charset="0"/>
              <a:ea typeface="ＭＳ Ｐゴシック" charset="0"/>
            </a:endParaRPr>
          </a:p>
        </p:txBody>
      </p:sp>
      <p:sp>
        <p:nvSpPr>
          <p:cNvPr id="9" name="ZoneTexte 8"/>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9</a:t>
            </a:fld>
            <a:endParaRPr lang="fr-FR" sz="1600"/>
          </a:p>
        </p:txBody>
      </p:sp>
    </p:spTree>
    <p:extLst>
      <p:ext uri="{BB962C8B-B14F-4D97-AF65-F5344CB8AC3E}">
        <p14:creationId xmlns:p14="http://schemas.microsoft.com/office/powerpoint/2010/main" val="318125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Aboutness-</a:t>
            </a:r>
            <a:r>
              <a:rPr lang="fr-FR" sz="2800" b="0"/>
              <a:t>continued</a:t>
            </a:r>
          </a:p>
        </p:txBody>
      </p:sp>
      <p:pic>
        <p:nvPicPr>
          <p:cNvPr id="5" name="Espace réservé du contenu 4" descr="Bert-2-ap.png"/>
          <p:cNvPicPr>
            <a:picLocks noGrp="1" noChangeAspect="1"/>
          </p:cNvPicPr>
          <p:nvPr>
            <p:ph idx="1"/>
          </p:nvPr>
        </p:nvPicPr>
        <p:blipFill>
          <a:blip r:embed="rId2">
            <a:extLst>
              <a:ext uri="{28A0092B-C50C-407E-A947-70E740481C1C}">
                <a14:useLocalDpi xmlns:a14="http://schemas.microsoft.com/office/drawing/2010/main" val="0"/>
              </a:ext>
            </a:extLst>
          </a:blip>
          <a:srcRect t="2474" b="2474"/>
          <a:stretch>
            <a:fillRect/>
          </a:stretch>
        </p:blipFill>
        <p:spPr>
          <a:xfrm>
            <a:off x="943056" y="1562565"/>
            <a:ext cx="7438944" cy="4683780"/>
          </a:xfrm>
        </p:spPr>
      </p:pic>
      <p:sp>
        <p:nvSpPr>
          <p:cNvPr id="6" name="Ellipse 5"/>
          <p:cNvSpPr/>
          <p:nvPr/>
        </p:nvSpPr>
        <p:spPr bwMode="auto">
          <a:xfrm>
            <a:off x="5423617" y="5642991"/>
            <a:ext cx="821181" cy="343735"/>
          </a:xfrm>
          <a:prstGeom prst="ellips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charset="0"/>
              <a:ea typeface="ＭＳ Ｐゴシック" charset="0"/>
            </a:endParaRPr>
          </a:p>
        </p:txBody>
      </p:sp>
      <p:sp>
        <p:nvSpPr>
          <p:cNvPr id="7" name="ZoneTexte 6"/>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10</a:t>
            </a:fld>
            <a:endParaRPr lang="fr-FR" sz="1600"/>
          </a:p>
        </p:txBody>
      </p:sp>
    </p:spTree>
    <p:extLst>
      <p:ext uri="{BB962C8B-B14F-4D97-AF65-F5344CB8AC3E}">
        <p14:creationId xmlns:p14="http://schemas.microsoft.com/office/powerpoint/2010/main" val="69581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1295400" y="152400"/>
            <a:ext cx="6378669" cy="896656"/>
          </a:xfrm>
          <a:prstGeom prst="rect">
            <a:avLst/>
          </a:prstGeom>
          <a:noFill/>
        </p:spPr>
        <p:txBody>
          <a:bodyPr wrap="none" rtlCol="0">
            <a:spAutoFit/>
          </a:bodyPr>
          <a:lstStyle/>
          <a:p>
            <a:pPr algn="ctr">
              <a:lnSpc>
                <a:spcPct val="80000"/>
              </a:lnSpc>
            </a:pPr>
            <a:r>
              <a:rPr lang="fr-FR" sz="3200" b="1" kern="0">
                <a:solidFill>
                  <a:srgbClr val="990000"/>
                </a:solidFill>
                <a:latin typeface="Georgia"/>
                <a:ea typeface="ＭＳ Ｐゴシック"/>
                <a:cs typeface="+mj-cs"/>
              </a:rPr>
              <a:t>How to characterize properly </a:t>
            </a:r>
            <a:br>
              <a:rPr lang="fr-FR" sz="3200" b="1" kern="0">
                <a:solidFill>
                  <a:srgbClr val="990000"/>
                </a:solidFill>
                <a:latin typeface="Georgia"/>
                <a:ea typeface="ＭＳ Ｐゴシック"/>
                <a:cs typeface="+mj-cs"/>
              </a:rPr>
            </a:br>
            <a:r>
              <a:rPr lang="fr-FR" sz="3200" b="1" kern="0">
                <a:solidFill>
                  <a:srgbClr val="990000"/>
                </a:solidFill>
                <a:latin typeface="Georgia"/>
                <a:ea typeface="ＭＳ Ｐゴシック"/>
                <a:cs typeface="+mj-cs"/>
              </a:rPr>
              <a:t>a given object?</a:t>
            </a:r>
            <a:endParaRPr lang="fr-FR">
              <a:solidFill>
                <a:srgbClr val="990000"/>
              </a:solidFill>
            </a:endParaRPr>
          </a:p>
        </p:txBody>
      </p:sp>
      <p:pic>
        <p:nvPicPr>
          <p:cNvPr id="3" name="Image 2"/>
          <p:cNvPicPr>
            <a:picLocks noChangeAspect="1"/>
          </p:cNvPicPr>
          <p:nvPr/>
        </p:nvPicPr>
        <p:blipFill>
          <a:blip r:embed="rId2"/>
          <a:stretch>
            <a:fillRect/>
          </a:stretch>
        </p:blipFill>
        <p:spPr>
          <a:xfrm>
            <a:off x="0" y="1752600"/>
            <a:ext cx="8989854" cy="4191000"/>
          </a:xfrm>
          <a:prstGeom prst="rect">
            <a:avLst/>
          </a:prstGeom>
        </p:spPr>
      </p:pic>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11</a:t>
            </a:fld>
            <a:endParaRPr lang="fr-FR" sz="1600"/>
          </a:p>
        </p:txBody>
      </p:sp>
    </p:spTree>
    <p:extLst>
      <p:ext uri="{BB962C8B-B14F-4D97-AF65-F5344CB8AC3E}">
        <p14:creationId xmlns:p14="http://schemas.microsoft.com/office/powerpoint/2010/main" val="375472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153400" cy="861774"/>
          </a:xfrm>
        </p:spPr>
        <p:txBody>
          <a:bodyPr/>
          <a:lstStyle/>
          <a:p>
            <a:r>
              <a:rPr lang="fr-FR" sz="2800"/>
              <a:t>Situation composed of the following 3 objects : </a:t>
            </a:r>
            <a:r>
              <a:rPr lang="fr-FR" sz="2800" b="0"/>
              <a:t>1 target and 2 possible distractors</a:t>
            </a:r>
          </a:p>
        </p:txBody>
      </p:sp>
      <p:pic>
        <p:nvPicPr>
          <p:cNvPr id="4" name="Espace réservé du contenu 3" descr="Capture d’écran 2012-06-23 à 19.35.42.png"/>
          <p:cNvPicPr>
            <a:picLocks noGrp="1" noChangeAspect="1"/>
          </p:cNvPicPr>
          <p:nvPr>
            <p:ph idx="1"/>
          </p:nvPr>
        </p:nvPicPr>
        <p:blipFill>
          <a:blip r:embed="rId2">
            <a:extLst>
              <a:ext uri="{28A0092B-C50C-407E-A947-70E740481C1C}">
                <a14:useLocalDpi xmlns:a14="http://schemas.microsoft.com/office/drawing/2010/main" val="0"/>
              </a:ext>
            </a:extLst>
          </a:blip>
          <a:srcRect t="-41628" b="-41628"/>
          <a:stretch>
            <a:fillRect/>
          </a:stretch>
        </p:blipFill>
        <p:spPr>
          <a:xfrm>
            <a:off x="2362200" y="1371600"/>
            <a:ext cx="4648200" cy="2926644"/>
          </a:xfrm>
        </p:spPr>
      </p:pic>
      <p:sp>
        <p:nvSpPr>
          <p:cNvPr id="5" name="Rectangle 4"/>
          <p:cNvSpPr/>
          <p:nvPr/>
        </p:nvSpPr>
        <p:spPr>
          <a:xfrm>
            <a:off x="1752600" y="5181600"/>
            <a:ext cx="6318281" cy="1384995"/>
          </a:xfrm>
          <a:prstGeom prst="rect">
            <a:avLst/>
          </a:prstGeom>
        </p:spPr>
        <p:txBody>
          <a:bodyPr wrap="none">
            <a:spAutoFit/>
          </a:bodyPr>
          <a:lstStyle/>
          <a:p>
            <a:r>
              <a:rPr lang="fr-FR" sz="2800"/>
              <a:t>The </a:t>
            </a:r>
            <a:r>
              <a:rPr lang="fr-FR" sz="2800" b="1"/>
              <a:t>couch</a:t>
            </a:r>
            <a:r>
              <a:rPr lang="fr-FR" sz="2800"/>
              <a:t> </a:t>
            </a:r>
            <a:r>
              <a:rPr lang="fr-FR"/>
              <a:t>(</a:t>
            </a:r>
            <a:r>
              <a:rPr lang="fr-FR">
                <a:solidFill>
                  <a:srgbClr val="003399"/>
                </a:solidFill>
              </a:rPr>
              <a:t>underspecified</a:t>
            </a:r>
            <a:r>
              <a:rPr lang="fr-FR"/>
              <a:t>, ambiguity)</a:t>
            </a:r>
          </a:p>
          <a:p>
            <a:r>
              <a:rPr lang="fr-FR" sz="2800"/>
              <a:t>The </a:t>
            </a:r>
            <a:r>
              <a:rPr lang="fr-FR" sz="2800" b="1"/>
              <a:t>red</a:t>
            </a:r>
            <a:r>
              <a:rPr lang="fr-FR" sz="2800"/>
              <a:t> sofa facing right </a:t>
            </a:r>
            <a:r>
              <a:rPr lang="fr-FR"/>
              <a:t>(</a:t>
            </a:r>
            <a:r>
              <a:rPr lang="fr-FR">
                <a:solidFill>
                  <a:srgbClr val="003399"/>
                </a:solidFill>
              </a:rPr>
              <a:t>overspecified</a:t>
            </a:r>
            <a:r>
              <a:rPr lang="fr-FR"/>
              <a:t>)</a:t>
            </a:r>
          </a:p>
          <a:p>
            <a:r>
              <a:rPr lang="fr-FR" sz="2800"/>
              <a:t>The </a:t>
            </a:r>
            <a:r>
              <a:rPr lang="fr-FR" sz="2800" b="1"/>
              <a:t>sofa</a:t>
            </a:r>
            <a:r>
              <a:rPr lang="fr-FR" sz="2800"/>
              <a:t> facing right </a:t>
            </a:r>
            <a:r>
              <a:rPr lang="fr-FR"/>
              <a:t>(</a:t>
            </a:r>
            <a:r>
              <a:rPr lang="fr-FR">
                <a:solidFill>
                  <a:srgbClr val="003399"/>
                </a:solidFill>
              </a:rPr>
              <a:t>well-specified</a:t>
            </a:r>
            <a:r>
              <a:rPr lang="fr-FR"/>
              <a:t>/minimal)</a:t>
            </a:r>
          </a:p>
        </p:txBody>
      </p:sp>
      <p:sp>
        <p:nvSpPr>
          <p:cNvPr id="6" name="Flèche vers le haut 5"/>
          <p:cNvSpPr/>
          <p:nvPr/>
        </p:nvSpPr>
        <p:spPr bwMode="auto">
          <a:xfrm>
            <a:off x="4648200" y="3733800"/>
            <a:ext cx="304800" cy="5334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charset="0"/>
              <a:ea typeface="ＭＳ Ｐゴシック" charset="0"/>
            </a:endParaRPr>
          </a:p>
        </p:txBody>
      </p:sp>
      <p:sp>
        <p:nvSpPr>
          <p:cNvPr id="7" name="Rectangle 6"/>
          <p:cNvSpPr/>
          <p:nvPr/>
        </p:nvSpPr>
        <p:spPr>
          <a:xfrm>
            <a:off x="4191000" y="4419600"/>
            <a:ext cx="1292842" cy="461665"/>
          </a:xfrm>
          <a:prstGeom prst="rect">
            <a:avLst/>
          </a:prstGeom>
        </p:spPr>
        <p:txBody>
          <a:bodyPr wrap="none">
            <a:spAutoFit/>
          </a:bodyPr>
          <a:lstStyle/>
          <a:p>
            <a:r>
              <a:rPr lang="fr-FR">
                <a:solidFill>
                  <a:srgbClr val="0000FF"/>
                </a:solidFill>
                <a:latin typeface="Courier"/>
                <a:cs typeface="Courier"/>
              </a:rPr>
              <a:t>target </a:t>
            </a:r>
          </a:p>
        </p:txBody>
      </p:sp>
      <p:sp>
        <p:nvSpPr>
          <p:cNvPr id="8" name="ZoneTexte 7"/>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12</a:t>
            </a:fld>
            <a:endParaRPr lang="fr-FR" sz="1600"/>
          </a:p>
        </p:txBody>
      </p:sp>
    </p:spTree>
    <p:extLst>
      <p:ext uri="{BB962C8B-B14F-4D97-AF65-F5344CB8AC3E}">
        <p14:creationId xmlns:p14="http://schemas.microsoft.com/office/powerpoint/2010/main" val="21750600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1107996"/>
          </a:xfrm>
        </p:spPr>
        <p:txBody>
          <a:bodyPr/>
          <a:lstStyle/>
          <a:p>
            <a:r>
              <a:rPr lang="en-US"/>
              <a:t>3° Web-based application</a:t>
            </a:r>
            <a:r>
              <a:rPr lang="en-US">
                <a:solidFill>
                  <a:srgbClr val="0000FF"/>
                </a:solidFill>
              </a:rPr>
              <a:t> </a:t>
            </a:r>
            <a:br>
              <a:rPr lang="en-US">
                <a:solidFill>
                  <a:srgbClr val="0000FF"/>
                </a:solidFill>
              </a:rPr>
            </a:br>
            <a:r>
              <a:rPr lang="en-US" sz="2000" b="0">
                <a:solidFill>
                  <a:srgbClr val="000000"/>
                </a:solidFill>
              </a:rPr>
              <a:t>(3 attempts to help the language learner)</a:t>
            </a:r>
            <a:br>
              <a:rPr lang="en-US" sz="2000" b="0">
                <a:solidFill>
                  <a:srgbClr val="000000"/>
                </a:solidFill>
              </a:rPr>
            </a:br>
            <a:endParaRPr lang="en-US" sz="2000" b="0"/>
          </a:p>
        </p:txBody>
      </p:sp>
      <p:sp>
        <p:nvSpPr>
          <p:cNvPr id="1134595" name="Rectangle 3"/>
          <p:cNvSpPr>
            <a:spLocks noGrp="1" noChangeArrowheads="1"/>
          </p:cNvSpPr>
          <p:nvPr>
            <p:ph type="body" idx="1"/>
          </p:nvPr>
        </p:nvSpPr>
        <p:spPr>
          <a:xfrm>
            <a:off x="304800" y="2362200"/>
            <a:ext cx="8610600" cy="2743200"/>
          </a:xfrm>
        </p:spPr>
        <p:txBody>
          <a:bodyPr/>
          <a:lstStyle/>
          <a:p>
            <a:pPr marL="1079500" lvl="1" indent="-457200">
              <a:lnSpc>
                <a:spcPct val="110000"/>
              </a:lnSpc>
              <a:buFont typeface="+mj-lt"/>
              <a:buAutoNum type="arabicPeriod"/>
            </a:pPr>
            <a:r>
              <a:rPr lang="en-US" sz="2800" b="1"/>
              <a:t>How to characterize an object ?</a:t>
            </a:r>
          </a:p>
          <a:p>
            <a:pPr marL="1079500" lvl="1" indent="-457200">
              <a:lnSpc>
                <a:spcPct val="110000"/>
              </a:lnSpc>
              <a:buFont typeface="+mj-lt"/>
              <a:buAutoNum type="arabicPeriod"/>
            </a:pPr>
            <a:r>
              <a:rPr lang="en-US" sz="2800" b="1"/>
              <a:t>Find the target among a set of candidates</a:t>
            </a:r>
          </a:p>
          <a:p>
            <a:pPr marL="1079500" lvl="1" indent="-457200">
              <a:lnSpc>
                <a:spcPct val="110000"/>
              </a:lnSpc>
              <a:buFont typeface="+mj-lt"/>
              <a:buAutoNum type="arabicPeriod"/>
            </a:pPr>
            <a:r>
              <a:rPr lang="en-US" sz="2800" b="1"/>
              <a:t>Decide on the correct referring expression</a:t>
            </a:r>
            <a:endParaRPr lang="en-US" sz="2800"/>
          </a:p>
        </p:txBody>
      </p:sp>
      <p:sp>
        <p:nvSpPr>
          <p:cNvPr id="2" name="ZoneTexte 1"/>
          <p:cNvSpPr txBox="1"/>
          <p:nvPr/>
        </p:nvSpPr>
        <p:spPr>
          <a:xfrm>
            <a:off x="2386931" y="5105400"/>
            <a:ext cx="4723168" cy="1200328"/>
          </a:xfrm>
          <a:prstGeom prst="rect">
            <a:avLst/>
          </a:prstGeom>
          <a:noFill/>
        </p:spPr>
        <p:txBody>
          <a:bodyPr wrap="none" rtlCol="0">
            <a:spAutoFit/>
          </a:bodyPr>
          <a:lstStyle/>
          <a:p>
            <a:pPr marL="0" lvl="1" algn="ctr"/>
            <a:r>
              <a:rPr lang="fr-FR"/>
              <a:t>Accessible at the following website : </a:t>
            </a:r>
          </a:p>
          <a:p>
            <a:pPr marL="0" lvl="1" algn="ctr"/>
            <a:r>
              <a:rPr lang="fr-FR">
                <a:solidFill>
                  <a:srgbClr val="003399"/>
                </a:solidFill>
                <a:hlinkClick r:id="rId2"/>
              </a:rPr>
              <a:t>WebREG</a:t>
            </a:r>
            <a:endParaRPr lang="en-US">
              <a:solidFill>
                <a:srgbClr val="003399"/>
              </a:solidFill>
            </a:endParaRPr>
          </a:p>
          <a:p>
            <a:endParaRPr lang="fr-F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13</a:t>
            </a:fld>
            <a:endParaRPr lang="fr-FR" sz="1600"/>
          </a:p>
        </p:txBody>
      </p:sp>
    </p:spTree>
    <p:extLst>
      <p:ext uri="{BB962C8B-B14F-4D97-AF65-F5344CB8AC3E}">
        <p14:creationId xmlns:p14="http://schemas.microsoft.com/office/powerpoint/2010/main" val="18894068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1000" y="1349897"/>
            <a:ext cx="8551429" cy="5486400"/>
          </a:xfrm>
          <a:prstGeom prst="rect">
            <a:avLst/>
          </a:prstGeom>
        </p:spPr>
      </p:pic>
      <p:sp>
        <p:nvSpPr>
          <p:cNvPr id="3" name="ZoneTexte 2"/>
          <p:cNvSpPr txBox="1"/>
          <p:nvPr/>
        </p:nvSpPr>
        <p:spPr>
          <a:xfrm>
            <a:off x="2133600" y="10718"/>
            <a:ext cx="6716051" cy="369332"/>
          </a:xfrm>
          <a:prstGeom prst="rect">
            <a:avLst/>
          </a:prstGeom>
          <a:noFill/>
        </p:spPr>
        <p:txBody>
          <a:bodyPr wrap="none" rtlCol="0">
            <a:spAutoFit/>
          </a:bodyPr>
          <a:lstStyle/>
          <a:p>
            <a:pPr algn="ctr"/>
            <a:r>
              <a:rPr lang="fr-FR" sz="1800">
                <a:solidFill>
                  <a:srgbClr val="0000FF"/>
                </a:solidFill>
              </a:rPr>
              <a:t>http://www-labs.iro.umontreal.ca/~lapalme/WebREG/index.php?act=1</a:t>
            </a:r>
          </a:p>
        </p:txBody>
      </p:sp>
      <p:sp>
        <p:nvSpPr>
          <p:cNvPr id="4" name="Rectangle 3"/>
          <p:cNvSpPr/>
          <p:nvPr/>
        </p:nvSpPr>
        <p:spPr>
          <a:xfrm>
            <a:off x="3657600" y="457200"/>
            <a:ext cx="5169254" cy="523220"/>
          </a:xfrm>
          <a:prstGeom prst="rect">
            <a:avLst/>
          </a:prstGeom>
        </p:spPr>
        <p:txBody>
          <a:bodyPr wrap="none">
            <a:spAutoFit/>
          </a:bodyPr>
          <a:lstStyle/>
          <a:p>
            <a:r>
              <a:rPr lang="en-US" sz="2800">
                <a:solidFill>
                  <a:srgbClr val="FF0000"/>
                </a:solidFill>
              </a:rPr>
              <a:t>3.1 How to characterize an object?</a:t>
            </a:r>
            <a:endParaRPr lang="fr-FR" sz="2800">
              <a:solidFill>
                <a:srgbClr val="FF0000"/>
              </a:solidFill>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14</a:t>
            </a:fld>
            <a:endParaRPr lang="fr-FR" sz="1600"/>
          </a:p>
        </p:txBody>
      </p:sp>
    </p:spTree>
    <p:extLst>
      <p:ext uri="{BB962C8B-B14F-4D97-AF65-F5344CB8AC3E}">
        <p14:creationId xmlns:p14="http://schemas.microsoft.com/office/powerpoint/2010/main" val="34363603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81000" y="1436723"/>
            <a:ext cx="7924800" cy="5414809"/>
          </a:xfrm>
          <a:prstGeom prst="rect">
            <a:avLst/>
          </a:prstGeom>
        </p:spPr>
      </p:pic>
      <p:sp>
        <p:nvSpPr>
          <p:cNvPr id="2" name="ZoneTexte 1"/>
          <p:cNvSpPr txBox="1"/>
          <p:nvPr/>
        </p:nvSpPr>
        <p:spPr>
          <a:xfrm>
            <a:off x="2286000" y="228600"/>
            <a:ext cx="6716051" cy="369332"/>
          </a:xfrm>
          <a:prstGeom prst="rect">
            <a:avLst/>
          </a:prstGeom>
          <a:noFill/>
        </p:spPr>
        <p:txBody>
          <a:bodyPr wrap="none" rtlCol="0">
            <a:spAutoFit/>
          </a:bodyPr>
          <a:lstStyle/>
          <a:p>
            <a:r>
              <a:rPr lang="fr-FR" sz="1800">
                <a:solidFill>
                  <a:srgbClr val="0000FF"/>
                </a:solidFill>
              </a:rPr>
              <a:t>http://www-labs.iro.umontreal.ca/~lapalme/WebREG/index.php?act=2</a:t>
            </a:r>
          </a:p>
        </p:txBody>
      </p:sp>
      <p:sp>
        <p:nvSpPr>
          <p:cNvPr id="4" name="ZoneTexte 3"/>
          <p:cNvSpPr txBox="1"/>
          <p:nvPr/>
        </p:nvSpPr>
        <p:spPr>
          <a:xfrm>
            <a:off x="2362200" y="685800"/>
            <a:ext cx="6553200" cy="523220"/>
          </a:xfrm>
          <a:prstGeom prst="rect">
            <a:avLst/>
          </a:prstGeom>
          <a:noFill/>
        </p:spPr>
        <p:txBody>
          <a:bodyPr wrap="square" rtlCol="0">
            <a:spAutoFit/>
          </a:bodyPr>
          <a:lstStyle/>
          <a:p>
            <a:r>
              <a:rPr lang="en-US" sz="2800">
                <a:solidFill>
                  <a:srgbClr val="FF0000"/>
                </a:solidFill>
              </a:rPr>
              <a:t>3.2 Find the target among a set of candidates</a:t>
            </a:r>
            <a:endParaRPr lang="fr-FR" sz="2800">
              <a:solidFill>
                <a:srgbClr val="FF0000"/>
              </a:solidFill>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15</a:t>
            </a:fld>
            <a:endParaRPr lang="fr-FR" sz="1600"/>
          </a:p>
        </p:txBody>
      </p:sp>
    </p:spTree>
    <p:extLst>
      <p:ext uri="{BB962C8B-B14F-4D97-AF65-F5344CB8AC3E}">
        <p14:creationId xmlns:p14="http://schemas.microsoft.com/office/powerpoint/2010/main" val="4087690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81000" y="1676400"/>
            <a:ext cx="8381087" cy="4876800"/>
          </a:xfrm>
          <a:prstGeom prst="rect">
            <a:avLst/>
          </a:prstGeom>
        </p:spPr>
      </p:pic>
      <p:sp>
        <p:nvSpPr>
          <p:cNvPr id="3" name="ZoneTexte 2"/>
          <p:cNvSpPr txBox="1"/>
          <p:nvPr/>
        </p:nvSpPr>
        <p:spPr>
          <a:xfrm>
            <a:off x="2133600" y="152400"/>
            <a:ext cx="6716051" cy="369332"/>
          </a:xfrm>
          <a:prstGeom prst="rect">
            <a:avLst/>
          </a:prstGeom>
          <a:noFill/>
        </p:spPr>
        <p:txBody>
          <a:bodyPr wrap="none" rtlCol="0">
            <a:spAutoFit/>
          </a:bodyPr>
          <a:lstStyle/>
          <a:p>
            <a:r>
              <a:rPr lang="fr-FR" sz="1800">
                <a:solidFill>
                  <a:srgbClr val="0000FF"/>
                </a:solidFill>
              </a:rPr>
              <a:t>http://www-labs.iro.umontreal.ca/~lapalme/WebREG/index.php?act=3</a:t>
            </a:r>
          </a:p>
        </p:txBody>
      </p:sp>
      <p:sp>
        <p:nvSpPr>
          <p:cNvPr id="4" name="Rectangle 3"/>
          <p:cNvSpPr/>
          <p:nvPr/>
        </p:nvSpPr>
        <p:spPr>
          <a:xfrm>
            <a:off x="3429000" y="533400"/>
            <a:ext cx="5486400" cy="523220"/>
          </a:xfrm>
          <a:prstGeom prst="rect">
            <a:avLst/>
          </a:prstGeom>
        </p:spPr>
        <p:txBody>
          <a:bodyPr wrap="square">
            <a:spAutoFit/>
          </a:bodyPr>
          <a:lstStyle/>
          <a:p>
            <a:r>
              <a:rPr lang="en-US" sz="2800">
                <a:solidFill>
                  <a:srgbClr val="FF0000"/>
                </a:solidFill>
              </a:rPr>
              <a:t>3.3 Decide on the correct expression</a:t>
            </a:r>
            <a:endParaRPr lang="fr-FR" sz="2800">
              <a:solidFill>
                <a:srgbClr val="FF0000"/>
              </a:solidFill>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16</a:t>
            </a:fld>
            <a:endParaRPr lang="fr-FR" sz="1600"/>
          </a:p>
        </p:txBody>
      </p:sp>
    </p:spTree>
    <p:extLst>
      <p:ext uri="{BB962C8B-B14F-4D97-AF65-F5344CB8AC3E}">
        <p14:creationId xmlns:p14="http://schemas.microsoft.com/office/powerpoint/2010/main" val="22802341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3"/>
          <p:cNvSpPr>
            <a:spLocks noGrp="1" noChangeArrowheads="1"/>
          </p:cNvSpPr>
          <p:nvPr>
            <p:ph type="subTitle" idx="1"/>
          </p:nvPr>
        </p:nvSpPr>
        <p:spPr>
          <a:xfrm>
            <a:off x="279400" y="2070100"/>
            <a:ext cx="8623300" cy="2822575"/>
          </a:xfrm>
        </p:spPr>
        <p:txBody>
          <a:bodyPr/>
          <a:lstStyle/>
          <a:p>
            <a:pPr algn="ctr" eaLnBrk="1">
              <a:buFont typeface="+mj-lt" charset="0"/>
              <a:buNone/>
            </a:pPr>
            <a:r>
              <a:rPr lang="fr-FR" sz="4000" b="1">
                <a:latin typeface="Calibri" charset="0"/>
                <a:ea typeface="ＭＳ Ｐゴシック" charset="0"/>
              </a:rPr>
              <a:t>How </a:t>
            </a:r>
            <a:r>
              <a:rPr lang="en-GB" sz="4000" b="1">
                <a:latin typeface="Calibri" charset="0"/>
                <a:ea typeface="ＭＳ Ｐゴシック" charset="0"/>
              </a:rPr>
              <a:t>to </a:t>
            </a:r>
            <a:r>
              <a:rPr lang="en-GB" sz="4000" b="1">
                <a:solidFill>
                  <a:srgbClr val="0000FF"/>
                </a:solidFill>
                <a:latin typeface="Calibri" charset="0"/>
                <a:ea typeface="ＭＳ Ｐゴシック" charset="0"/>
              </a:rPr>
              <a:t>overcome </a:t>
            </a:r>
          </a:p>
          <a:p>
            <a:pPr algn="ctr" eaLnBrk="1">
              <a:buFont typeface="+mj-lt" charset="0"/>
              <a:buNone/>
            </a:pPr>
            <a:r>
              <a:rPr lang="en-GB" sz="4000" b="1">
                <a:latin typeface="Calibri" charset="0"/>
                <a:ea typeface="ＭＳ Ｐゴシック" charset="0"/>
              </a:rPr>
              <a:t>the               problem </a:t>
            </a:r>
          </a:p>
          <a:p>
            <a:pPr algn="ctr" eaLnBrk="1">
              <a:buFont typeface="+mj-lt" charset="0"/>
              <a:buNone/>
            </a:pPr>
            <a:r>
              <a:rPr lang="en-GB" sz="4000" b="1">
                <a:latin typeface="Calibri" charset="0"/>
                <a:ea typeface="ＭＳ Ｐゴシック" charset="0"/>
              </a:rPr>
              <a:t>with the help of a computer?</a:t>
            </a:r>
            <a:r>
              <a:rPr lang="fr-FR" sz="4000" b="1">
                <a:latin typeface="Calibri" charset="0"/>
                <a:ea typeface="ＭＳ Ｐゴシック" charset="0"/>
              </a:rPr>
              <a:t/>
            </a:r>
            <a:br>
              <a:rPr lang="fr-FR" sz="4000" b="1">
                <a:latin typeface="Calibri" charset="0"/>
                <a:ea typeface="ＭＳ Ｐゴシック" charset="0"/>
              </a:rPr>
            </a:br>
            <a:r>
              <a:rPr lang="fr-FR" sz="4000" b="1">
                <a:latin typeface="Calibri" charset="0"/>
                <a:ea typeface="ＭＳ Ｐゴシック" charset="0"/>
              </a:rPr>
              <a:t> </a:t>
            </a:r>
            <a:br>
              <a:rPr lang="fr-FR" sz="4000" b="1">
                <a:latin typeface="Calibri" charset="0"/>
                <a:ea typeface="ＭＳ Ｐゴシック" charset="0"/>
              </a:rPr>
            </a:br>
            <a:endParaRPr lang="fr-FR" b="1">
              <a:latin typeface="Calibri" charset="0"/>
              <a:ea typeface="ＭＳ Ｐゴシック" charset="0"/>
            </a:endParaRPr>
          </a:p>
          <a:p>
            <a:pPr algn="ctr" eaLnBrk="1" hangingPunct="1">
              <a:lnSpc>
                <a:spcPct val="100000"/>
              </a:lnSpc>
              <a:spcBef>
                <a:spcPts val="200"/>
              </a:spcBef>
              <a:buFont typeface="+mj-lt" charset="0"/>
              <a:buNone/>
            </a:pPr>
            <a:endParaRPr lang="fr-FR" b="1">
              <a:latin typeface="Calibri" charset="0"/>
              <a:ea typeface="ＭＳ Ｐゴシック" charset="0"/>
            </a:endParaRPr>
          </a:p>
          <a:p>
            <a:pPr algn="ctr" eaLnBrk="1" hangingPunct="1">
              <a:lnSpc>
                <a:spcPct val="100000"/>
              </a:lnSpc>
              <a:spcBef>
                <a:spcPts val="200"/>
              </a:spcBef>
              <a:buFont typeface="+mj-lt" charset="0"/>
              <a:buNone/>
            </a:pPr>
            <a:endParaRPr lang="fr-FR" b="1">
              <a:latin typeface="Calibri" charset="0"/>
              <a:ea typeface="ＭＳ Ｐゴシック" charset="0"/>
            </a:endParaRPr>
          </a:p>
          <a:p>
            <a:pPr algn="ctr" eaLnBrk="1" hangingPunct="1">
              <a:lnSpc>
                <a:spcPct val="100000"/>
              </a:lnSpc>
              <a:spcBef>
                <a:spcPts val="200"/>
              </a:spcBef>
              <a:buFont typeface="+mj-lt" charset="0"/>
              <a:buNone/>
            </a:pPr>
            <a:endParaRPr lang="fr-FR" b="1">
              <a:latin typeface="Calibri" charset="0"/>
              <a:ea typeface="ＭＳ Ｐゴシック" charset="0"/>
            </a:endParaRPr>
          </a:p>
          <a:p>
            <a:pPr algn="ctr" eaLnBrk="1" hangingPunct="1">
              <a:lnSpc>
                <a:spcPct val="100000"/>
              </a:lnSpc>
              <a:spcBef>
                <a:spcPts val="200"/>
              </a:spcBef>
              <a:buFont typeface="+mj-lt" charset="0"/>
              <a:buNone/>
            </a:pPr>
            <a:r>
              <a:rPr lang="fr-FR">
                <a:latin typeface="Calibri" charset="0"/>
                <a:ea typeface="ＭＳ Ｐゴシック" charset="0"/>
              </a:rPr>
              <a:t> </a:t>
            </a:r>
            <a:endParaRPr lang="en-US" b="1">
              <a:latin typeface="Calibri" charset="0"/>
              <a:ea typeface="ＭＳ Ｐゴシック" charset="0"/>
            </a:endParaRPr>
          </a:p>
        </p:txBody>
      </p:sp>
      <p:pic>
        <p:nvPicPr>
          <p:cNvPr id="26626" name="Espace réservé du contenu 9" descr="8213774-open-mouth-with-tongue-as-a-flag-of-china.jpg"/>
          <p:cNvPicPr>
            <a:picLocks noChangeAspect="1"/>
          </p:cNvPicPr>
          <p:nvPr/>
        </p:nvPicPr>
        <p:blipFill>
          <a:blip r:embed="rId2">
            <a:extLst>
              <a:ext uri="{28A0092B-C50C-407E-A947-70E740481C1C}">
                <a14:useLocalDpi xmlns:a14="http://schemas.microsoft.com/office/drawing/2010/main" val="0"/>
              </a:ext>
            </a:extLst>
          </a:blip>
          <a:srcRect l="-28938" r="-28938"/>
          <a:stretch>
            <a:fillRect/>
          </a:stretch>
        </p:blipFill>
        <p:spPr bwMode="gray">
          <a:xfrm>
            <a:off x="3233738" y="2879725"/>
            <a:ext cx="14303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17</a:t>
            </a:fld>
            <a:endParaRPr lang="fr-FR" sz="1600"/>
          </a:p>
        </p:txBody>
      </p:sp>
    </p:spTree>
    <p:extLst>
      <p:ext uri="{BB962C8B-B14F-4D97-AF65-F5344CB8AC3E}">
        <p14:creationId xmlns:p14="http://schemas.microsoft.com/office/powerpoint/2010/main" val="3389245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228600" y="457200"/>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04800" y="30480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Context</a:t>
            </a:r>
          </a:p>
        </p:txBody>
      </p:sp>
      <p:sp>
        <p:nvSpPr>
          <p:cNvPr id="9" name="Espace réservé du contenu 7"/>
          <p:cNvSpPr txBox="1">
            <a:spLocks/>
          </p:cNvSpPr>
          <p:nvPr/>
        </p:nvSpPr>
        <p:spPr bwMode="auto">
          <a:xfrm>
            <a:off x="457200" y="2528888"/>
            <a:ext cx="8229600" cy="2281237"/>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Problem: </a:t>
            </a:r>
            <a:r>
              <a:rPr lang="fr-FR" smtClean="0">
                <a:solidFill>
                  <a:srgbClr val="161616"/>
                </a:solidFill>
                <a:latin typeface="Times" charset="0"/>
                <a:cs typeface="Times" charset="0"/>
              </a:rPr>
              <a:t>speaker/writer fails to access a wo</a:t>
            </a:r>
            <a:r>
              <a:rPr lang="fr-FR" b="1" smtClean="0">
                <a:solidFill>
                  <a:srgbClr val="161616"/>
                </a:solidFill>
                <a:latin typeface="Times" charset="0"/>
                <a:cs typeface="Times" charset="0"/>
              </a:rPr>
              <a:t>rd</a:t>
            </a:r>
          </a:p>
          <a:p>
            <a:pPr>
              <a:spcBef>
                <a:spcPts val="900"/>
              </a:spcBef>
              <a:buClr>
                <a:srgbClr val="000090"/>
              </a:buClr>
              <a:buSzPct val="70000"/>
              <a:buFont typeface="Calibri" charset="0"/>
              <a:buAutoNum type="arabicPeriod"/>
              <a:defRPr/>
            </a:pPr>
            <a:r>
              <a:rPr lang="fr-FR" b="1">
                <a:solidFill>
                  <a:srgbClr val="161616"/>
                </a:solidFill>
                <a:latin typeface="Times" charset="0"/>
                <a:cs typeface="Times" charset="0"/>
              </a:rPr>
              <a:t>Solution: </a:t>
            </a:r>
            <a:r>
              <a:rPr lang="fr-FR">
                <a:solidFill>
                  <a:srgbClr val="161616"/>
                </a:solidFill>
                <a:latin typeface="Times" charset="0"/>
                <a:cs typeface="Times" charset="0"/>
              </a:rPr>
              <a:t>build a resource allowing authors to find quickly and naturally the elusive word</a:t>
            </a:r>
          </a:p>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Question</a:t>
            </a:r>
            <a:r>
              <a:rPr lang="fr-FR" smtClean="0">
                <a:solidFill>
                  <a:srgbClr val="161616"/>
                </a:solidFill>
                <a:latin typeface="Times" charset="0"/>
                <a:cs typeface="Times" charset="0"/>
              </a:rPr>
              <a:t> : how?</a:t>
            </a:r>
          </a:p>
          <a:p>
            <a:pPr>
              <a:spcBef>
                <a:spcPts val="900"/>
              </a:spcBef>
              <a:buClr>
                <a:srgbClr val="000090"/>
              </a:buClr>
              <a:buSzPct val="70000"/>
              <a:buFont typeface="Calibri" charset="0"/>
              <a:buAutoNum type="arabicPeriod"/>
              <a:defRPr/>
            </a:pPr>
            <a:endParaRPr lang="fr-FR" smtClean="0">
              <a:solidFill>
                <a:srgbClr val="161616"/>
              </a:solidFill>
              <a:effectLst>
                <a:outerShdw blurRad="38100" dist="38100" dir="2700000" algn="tl">
                  <a:srgbClr val="DDDDDD"/>
                </a:outerShdw>
              </a:effectLst>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18</a:t>
            </a:fld>
            <a:endParaRPr lang="fr-FR" sz="1600"/>
          </a:p>
        </p:txBody>
      </p:sp>
    </p:spTree>
    <p:extLst>
      <p:ext uri="{BB962C8B-B14F-4D97-AF65-F5344CB8AC3E}">
        <p14:creationId xmlns:p14="http://schemas.microsoft.com/office/powerpoint/2010/main" val="3736117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Goal</a:t>
            </a:r>
          </a:p>
        </p:txBody>
      </p:sp>
      <p:sp>
        <p:nvSpPr>
          <p:cNvPr id="1134595" name="Rectangle 3"/>
          <p:cNvSpPr>
            <a:spLocks noGrp="1" noChangeArrowheads="1"/>
          </p:cNvSpPr>
          <p:nvPr>
            <p:ph type="body" idx="1"/>
          </p:nvPr>
        </p:nvSpPr>
        <p:spPr>
          <a:xfrm>
            <a:off x="228600" y="1981200"/>
            <a:ext cx="8610600" cy="3276600"/>
          </a:xfrm>
        </p:spPr>
        <p:txBody>
          <a:bodyPr/>
          <a:lstStyle/>
          <a:p>
            <a:pPr marL="0" indent="0" algn="l"/>
            <a:r>
              <a:rPr lang="en-US">
                <a:solidFill>
                  <a:srgbClr val="000000"/>
                </a:solidFill>
                <a:latin typeface="Times New Roman"/>
                <a:cs typeface="Times New Roman"/>
              </a:rPr>
              <a:t>Help students to acquire the needed knowledge to refer properly to ‘objects’.</a:t>
            </a:r>
          </a:p>
          <a:p>
            <a:pPr marL="0" indent="0" algn="l"/>
            <a:endParaRPr lang="en-US">
              <a:solidFill>
                <a:srgbClr val="000000"/>
              </a:solidFill>
              <a:latin typeface="Times New Roman"/>
              <a:cs typeface="Times New Roman"/>
            </a:endParaRPr>
          </a:p>
          <a:p>
            <a:pPr marL="965200" indent="-342900">
              <a:buSzPct val="100000"/>
              <a:buBlip>
                <a:blip r:embed="rId2"/>
              </a:buBlip>
            </a:pPr>
            <a:r>
              <a:rPr lang="en-US" sz="2400">
                <a:solidFill>
                  <a:srgbClr val="000000"/>
                </a:solidFill>
                <a:latin typeface="Times New Roman"/>
                <a:cs typeface="Times New Roman"/>
              </a:rPr>
              <a:t>learn not only to speak correctly</a:t>
            </a:r>
          </a:p>
          <a:p>
            <a:pPr marL="965200" lvl="1" indent="-342900">
              <a:buBlip>
                <a:blip r:embed="rId2"/>
              </a:buBlip>
            </a:pPr>
            <a:r>
              <a:rPr lang="en-US">
                <a:solidFill>
                  <a:srgbClr val="000000"/>
                </a:solidFill>
                <a:latin typeface="Times New Roman"/>
                <a:cs typeface="Times New Roman"/>
              </a:rPr>
              <a:t>communicate effectively, i.e. efficiently</a:t>
            </a:r>
          </a:p>
          <a:p>
            <a:pPr marL="336550" lvl="1" indent="0" algn="l">
              <a:buNone/>
            </a:pPr>
            <a:endParaRPr lang="en-US"/>
          </a:p>
        </p:txBody>
      </p:sp>
      <p:sp>
        <p:nvSpPr>
          <p:cNvPr id="2" name="ZoneTexte 1"/>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a:t>
            </a:fld>
            <a:endParaRPr lang="fr-FR" sz="1600"/>
          </a:p>
        </p:txBody>
      </p:sp>
    </p:spTree>
    <p:extLst>
      <p:ext uri="{BB962C8B-B14F-4D97-AF65-F5344CB8AC3E}">
        <p14:creationId xmlns:p14="http://schemas.microsoft.com/office/powerpoint/2010/main" val="426724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228600" y="252413"/>
            <a:ext cx="8686800" cy="773112"/>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04800" y="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Outline</a:t>
            </a:r>
          </a:p>
        </p:txBody>
      </p:sp>
      <p:sp>
        <p:nvSpPr>
          <p:cNvPr id="9" name="Espace réservé du contenu 7"/>
          <p:cNvSpPr txBox="1">
            <a:spLocks/>
          </p:cNvSpPr>
          <p:nvPr/>
        </p:nvSpPr>
        <p:spPr bwMode="auto">
          <a:xfrm>
            <a:off x="685800" y="1187450"/>
            <a:ext cx="8229600" cy="5257800"/>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marL="514350" indent="-514350">
              <a:spcBef>
                <a:spcPts val="900"/>
              </a:spcBef>
              <a:buClr>
                <a:srgbClr val="000090"/>
              </a:buClr>
              <a:buSzPct val="70000"/>
              <a:buFont typeface="+mj-lt"/>
              <a:buAutoNum type="arabicPeriod"/>
              <a:defRPr/>
            </a:pPr>
            <a:r>
              <a:rPr lang="fr-FR" b="1" smtClean="0">
                <a:solidFill>
                  <a:srgbClr val="161616"/>
                </a:solidFill>
                <a:latin typeface="Times" charset="0"/>
                <a:cs typeface="Times" charset="0"/>
              </a:rPr>
              <a:t>What is the tip of the tongue  problem (ToT) ?</a:t>
            </a:r>
          </a:p>
          <a:p>
            <a:pPr>
              <a:spcBef>
                <a:spcPts val="900"/>
              </a:spcBef>
              <a:buClr>
                <a:srgbClr val="000090"/>
              </a:buClr>
              <a:buSzPct val="70000"/>
              <a:buFont typeface="Calibri" charset="0"/>
              <a:buAutoNum type="arabicPeriod"/>
              <a:defRPr/>
            </a:pPr>
            <a:r>
              <a:rPr lang="fr-FR" b="1">
                <a:solidFill>
                  <a:srgbClr val="161616"/>
                </a:solidFill>
                <a:latin typeface="Times" charset="0"/>
                <a:cs typeface="Times" charset="0"/>
              </a:rPr>
              <a:t>  What causes it ?</a:t>
            </a:r>
          </a:p>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  How to overcome it?</a:t>
            </a:r>
          </a:p>
          <a:p>
            <a:pPr marL="876300" lvl="1" indent="-342900">
              <a:spcBef>
                <a:spcPts val="900"/>
              </a:spcBef>
              <a:buClr>
                <a:srgbClr val="000090"/>
              </a:buClr>
              <a:buSzPct val="70000"/>
              <a:buFontTx/>
              <a:buBlip>
                <a:blip r:embed="rId2"/>
              </a:buBlip>
              <a:defRPr/>
            </a:pPr>
            <a:r>
              <a:rPr lang="fr-FR" sz="2200">
                <a:solidFill>
                  <a:srgbClr val="161616"/>
                </a:solidFill>
                <a:latin typeface="Times" charset="0"/>
                <a:cs typeface="Times" charset="0"/>
              </a:rPr>
              <a:t>Why can’t we use the human brain as model?</a:t>
            </a:r>
          </a:p>
          <a:p>
            <a:pPr marL="876300" lvl="1" indent="-342900">
              <a:spcBef>
                <a:spcPts val="200"/>
              </a:spcBef>
              <a:buClr>
                <a:srgbClr val="000090"/>
              </a:buClr>
              <a:buSzPct val="70000"/>
              <a:buFontTx/>
              <a:buBlip>
                <a:blip r:embed="rId2"/>
              </a:buBlip>
              <a:defRPr/>
            </a:pPr>
            <a:r>
              <a:rPr lang="fr-FR" sz="2200" smtClean="0">
                <a:solidFill>
                  <a:srgbClr val="161616"/>
                </a:solidFill>
                <a:latin typeface="Times" charset="0"/>
                <a:cs typeface="Times" charset="0"/>
              </a:rPr>
              <a:t>How to achieve nevertheless something equivalent?</a:t>
            </a:r>
          </a:p>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  Search scenario</a:t>
            </a:r>
          </a:p>
          <a:p>
            <a:pPr marL="876300" lvl="1" indent="-342900">
              <a:spcBef>
                <a:spcPts val="900"/>
              </a:spcBef>
              <a:buClr>
                <a:srgbClr val="000090"/>
              </a:buClr>
              <a:buSzPct val="70000"/>
              <a:buFontTx/>
              <a:buBlip>
                <a:blip r:embed="rId2"/>
              </a:buBlip>
              <a:defRPr/>
            </a:pPr>
            <a:r>
              <a:rPr lang="fr-FR" sz="2200" smtClean="0">
                <a:solidFill>
                  <a:srgbClr val="161616"/>
                </a:solidFill>
                <a:latin typeface="Times" charset="0"/>
                <a:cs typeface="Times" charset="0"/>
              </a:rPr>
              <a:t>How to reduce optimally the search space without cutting off the branch we are sitting on?</a:t>
            </a:r>
          </a:p>
          <a:p>
            <a:pPr>
              <a:spcBef>
                <a:spcPts val="900"/>
              </a:spcBef>
              <a:buClr>
                <a:srgbClr val="000090"/>
              </a:buClr>
              <a:buSzPct val="70000"/>
              <a:buFont typeface="Calibri" charset="0"/>
              <a:buAutoNum type="arabicPeriod"/>
              <a:defRPr/>
            </a:pPr>
            <a:r>
              <a:rPr lang="fr-FR" b="1">
                <a:solidFill>
                  <a:srgbClr val="161616"/>
                </a:solidFill>
                <a:latin typeface="Times" charset="0"/>
                <a:cs typeface="Times" charset="0"/>
              </a:rPr>
              <a:t>  </a:t>
            </a:r>
            <a:r>
              <a:rPr lang="fr-FR" b="1">
                <a:solidFill>
                  <a:srgbClr val="666666"/>
                </a:solidFill>
                <a:latin typeface="Times" charset="0"/>
                <a:cs typeface="Times" charset="0"/>
              </a:rPr>
              <a:t>How to build the resource?</a:t>
            </a:r>
          </a:p>
          <a:p>
            <a:pPr marL="876300" lvl="1" indent="-342900">
              <a:spcBef>
                <a:spcPts val="900"/>
              </a:spcBef>
              <a:buClr>
                <a:srgbClr val="000090"/>
              </a:buClr>
              <a:buSzPct val="70000"/>
              <a:buFontTx/>
              <a:buBlip>
                <a:blip r:embed="rId2"/>
              </a:buBlip>
              <a:defRPr/>
            </a:pPr>
            <a:r>
              <a:rPr lang="fr-FR" sz="2200" smtClean="0">
                <a:solidFill>
                  <a:srgbClr val="666666"/>
                </a:solidFill>
                <a:latin typeface="Times" charset="0"/>
                <a:cs typeface="Times" charset="0"/>
              </a:rPr>
              <a:t>Corpora</a:t>
            </a:r>
          </a:p>
          <a:p>
            <a:pPr marL="876300" lvl="1" indent="-342900">
              <a:spcBef>
                <a:spcPts val="200"/>
              </a:spcBef>
              <a:buClr>
                <a:srgbClr val="000090"/>
              </a:buClr>
              <a:buSzPct val="70000"/>
              <a:buFontTx/>
              <a:buBlip>
                <a:blip r:embed="rId2"/>
              </a:buBlip>
              <a:defRPr/>
            </a:pPr>
            <a:r>
              <a:rPr lang="fr-FR" sz="2200">
                <a:solidFill>
                  <a:srgbClr val="666666"/>
                </a:solidFill>
                <a:latin typeface="Times" charset="0"/>
                <a:cs typeface="Times" charset="0"/>
              </a:rPr>
              <a:t>Crowdsourcing</a:t>
            </a:r>
            <a:endParaRPr lang="fr-FR" sz="2200" smtClean="0">
              <a:solidFill>
                <a:srgbClr val="666666"/>
              </a:solidFill>
              <a:latin typeface="Times" charset="0"/>
              <a:cs typeface="Times" charset="0"/>
            </a:endParaRPr>
          </a:p>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   </a:t>
            </a:r>
            <a:r>
              <a:rPr lang="fr-FR" b="1" smtClean="0">
                <a:solidFill>
                  <a:srgbClr val="666666"/>
                </a:solidFill>
                <a:latin typeface="Times" charset="0"/>
                <a:cs typeface="Times" charset="0"/>
              </a:rPr>
              <a:t>Bottlenecks</a:t>
            </a:r>
            <a:endParaRPr lang="fr-FR" sz="2200" smtClean="0">
              <a:solidFill>
                <a:srgbClr val="666666"/>
              </a:solidFill>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19</a:t>
            </a:fld>
            <a:endParaRPr lang="fr-FR" sz="1600"/>
          </a:p>
        </p:txBody>
      </p:sp>
    </p:spTree>
    <p:extLst>
      <p:ext uri="{BB962C8B-B14F-4D97-AF65-F5344CB8AC3E}">
        <p14:creationId xmlns:p14="http://schemas.microsoft.com/office/powerpoint/2010/main" val="5228876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228600" y="177800"/>
            <a:ext cx="8686800" cy="720725"/>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457200" y="328613"/>
            <a:ext cx="8229600" cy="7874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3200" b="1">
                <a:solidFill>
                  <a:srgbClr val="FFFFFF"/>
                </a:solidFill>
                <a:latin typeface="Times" charset="0"/>
                <a:cs typeface="Times" charset="0"/>
              </a:rPr>
              <a:t>What is the tip of the tongue  problem?</a:t>
            </a:r>
          </a:p>
          <a:p>
            <a:pPr algn="ctr">
              <a:defRPr/>
            </a:pPr>
            <a:endParaRPr lang="fr-FR" sz="4400" b="1" smtClean="0">
              <a:solidFill>
                <a:srgbClr val="E5E5FF"/>
              </a:solidFill>
              <a:effectLst>
                <a:outerShdw blurRad="38100" dist="38100" dir="2700000" algn="tl">
                  <a:srgbClr val="DDDDDD"/>
                </a:outerShdw>
              </a:effectLst>
              <a:latin typeface="Palatino" charset="0"/>
            </a:endParaRPr>
          </a:p>
        </p:txBody>
      </p:sp>
      <p:sp>
        <p:nvSpPr>
          <p:cNvPr id="29699" name="Espace réservé du contenu 7"/>
          <p:cNvSpPr txBox="1">
            <a:spLocks/>
          </p:cNvSpPr>
          <p:nvPr/>
        </p:nvSpPr>
        <p:spPr bwMode="auto">
          <a:xfrm>
            <a:off x="366713" y="1116013"/>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lstStyle>
            <a:lvl1pPr marL="341313" indent="-341313">
              <a:defRPr sz="2400">
                <a:solidFill>
                  <a:schemeClr val="tx1"/>
                </a:solidFill>
                <a:latin typeface="Times" charset="0"/>
                <a:ea typeface="ＭＳ Ｐゴシック" charset="0"/>
                <a:cs typeface="ＭＳ Ｐゴシック" charset="0"/>
              </a:defRPr>
            </a:lvl1pPr>
            <a:lvl2pPr marL="876300" indent="-34290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just">
              <a:spcBef>
                <a:spcPts val="900"/>
              </a:spcBef>
              <a:buClr>
                <a:srgbClr val="000090"/>
              </a:buClr>
              <a:buSzPct val="70000"/>
              <a:buFont typeface="Calibri" charset="0"/>
              <a:buAutoNum type="arabicPeriod"/>
            </a:pPr>
            <a:r>
              <a:rPr lang="fr-FR" smtClean="0">
                <a:solidFill>
                  <a:srgbClr val="161616"/>
                </a:solidFill>
                <a:cs typeface="Times" charset="0"/>
              </a:rPr>
              <a:t>The </a:t>
            </a:r>
            <a:r>
              <a:rPr lang="fr-FR" b="1" smtClean="0">
                <a:solidFill>
                  <a:srgbClr val="161616"/>
                </a:solidFill>
                <a:cs typeface="Times" charset="0"/>
              </a:rPr>
              <a:t>ToT-problem </a:t>
            </a:r>
            <a:r>
              <a:rPr lang="fr-FR" smtClean="0">
                <a:solidFill>
                  <a:srgbClr val="161616"/>
                </a:solidFill>
                <a:cs typeface="Times" charset="0"/>
              </a:rPr>
              <a:t>is the state an author is in when he knows a word but cannot </a:t>
            </a:r>
            <a:r>
              <a:rPr lang="fr-FR" sz="2200" smtClean="0">
                <a:solidFill>
                  <a:srgbClr val="161616"/>
                </a:solidFill>
                <a:cs typeface="Times" charset="0"/>
              </a:rPr>
              <a:t>(fully) </a:t>
            </a:r>
            <a:r>
              <a:rPr lang="fr-FR" smtClean="0">
                <a:solidFill>
                  <a:srgbClr val="161616"/>
                </a:solidFill>
                <a:cs typeface="Times" charset="0"/>
              </a:rPr>
              <a:t>access it </a:t>
            </a:r>
            <a:r>
              <a:rPr lang="fr-FR" sz="2200" smtClean="0">
                <a:solidFill>
                  <a:srgbClr val="161616"/>
                </a:solidFill>
                <a:cs typeface="Times" charset="0"/>
              </a:rPr>
              <a:t>(in time)</a:t>
            </a:r>
            <a:r>
              <a:rPr lang="fr-FR" smtClean="0">
                <a:solidFill>
                  <a:srgbClr val="161616"/>
                </a:solidFill>
                <a:cs typeface="Times" charset="0"/>
              </a:rPr>
              <a:t>.</a:t>
            </a:r>
          </a:p>
          <a:p>
            <a:pPr algn="just">
              <a:spcBef>
                <a:spcPts val="900"/>
              </a:spcBef>
              <a:buClr>
                <a:srgbClr val="000090"/>
              </a:buClr>
              <a:buSzPct val="70000"/>
              <a:buFont typeface="Calibri" charset="0"/>
              <a:buAutoNum type="arabicPeriod"/>
            </a:pPr>
            <a:r>
              <a:rPr lang="fr-FR" smtClean="0">
                <a:solidFill>
                  <a:srgbClr val="161616"/>
                </a:solidFill>
                <a:cs typeface="Times" charset="0"/>
              </a:rPr>
              <a:t>The fact that the author knows the word is often revealed by the fact that </a:t>
            </a:r>
          </a:p>
          <a:p>
            <a:pPr lvl="1" algn="just">
              <a:spcBef>
                <a:spcPts val="900"/>
              </a:spcBef>
              <a:buClr>
                <a:srgbClr val="000090"/>
              </a:buClr>
              <a:buSzPct val="70000"/>
              <a:buFontTx/>
              <a:buBlip>
                <a:blip r:embed="rId2"/>
              </a:buBlip>
            </a:pPr>
            <a:r>
              <a:rPr lang="fr-FR" sz="2200" smtClean="0">
                <a:solidFill>
                  <a:srgbClr val="161616"/>
                </a:solidFill>
                <a:cs typeface="Times" charset="0"/>
              </a:rPr>
              <a:t>s/he can recall it later on or when being given some hints;</a:t>
            </a:r>
          </a:p>
          <a:p>
            <a:pPr lvl="1" algn="just">
              <a:spcBef>
                <a:spcPts val="500"/>
              </a:spcBef>
              <a:buClr>
                <a:srgbClr val="000090"/>
              </a:buClr>
              <a:buSzPct val="70000"/>
              <a:buFontTx/>
              <a:buBlip>
                <a:blip r:embed="rId2"/>
              </a:buBlip>
            </a:pPr>
            <a:r>
              <a:rPr lang="fr-FR" sz="2200" smtClean="0">
                <a:solidFill>
                  <a:srgbClr val="161616"/>
                </a:solidFill>
                <a:cs typeface="Times" charset="0"/>
              </a:rPr>
              <a:t>s/he can spot it right away in a list containing the target.</a:t>
            </a:r>
          </a:p>
          <a:p>
            <a:pPr algn="just">
              <a:spcBef>
                <a:spcPts val="900"/>
              </a:spcBef>
              <a:buClr>
                <a:srgbClr val="000090"/>
              </a:buClr>
              <a:buSzPct val="70000"/>
              <a:buFont typeface="Calibri" charset="0"/>
              <a:buAutoNum type="arabicPeriod"/>
            </a:pPr>
            <a:r>
              <a:rPr lang="fr-FR" smtClean="0">
                <a:solidFill>
                  <a:srgbClr val="161616"/>
                </a:solidFill>
                <a:cs typeface="Times" charset="0"/>
              </a:rPr>
              <a:t>The authors know a lot concerning the target word:</a:t>
            </a:r>
          </a:p>
          <a:p>
            <a:pPr lvl="1" algn="just">
              <a:spcBef>
                <a:spcPts val="900"/>
              </a:spcBef>
              <a:buClr>
                <a:srgbClr val="000090"/>
              </a:buClr>
              <a:buSzPct val="70000"/>
              <a:buFontTx/>
              <a:buBlip>
                <a:blip r:embed="rId2"/>
              </a:buBlip>
            </a:pPr>
            <a:r>
              <a:rPr lang="fr-FR" sz="2000" smtClean="0">
                <a:solidFill>
                  <a:srgbClr val="161616"/>
                </a:solidFill>
                <a:cs typeface="Times" charset="0"/>
              </a:rPr>
              <a:t>meaning (defining elements);</a:t>
            </a:r>
          </a:p>
          <a:p>
            <a:pPr lvl="1" algn="just">
              <a:spcBef>
                <a:spcPts val="500"/>
              </a:spcBef>
              <a:buClr>
                <a:srgbClr val="000090"/>
              </a:buClr>
              <a:buSzPct val="70000"/>
              <a:buFontTx/>
              <a:buBlip>
                <a:blip r:embed="rId2"/>
              </a:buBlip>
            </a:pPr>
            <a:r>
              <a:rPr lang="fr-FR" sz="2000" smtClean="0">
                <a:solidFill>
                  <a:srgbClr val="161616"/>
                </a:solidFill>
                <a:cs typeface="Times" charset="0"/>
              </a:rPr>
              <a:t>number of syllables (in particular the first and last one)</a:t>
            </a:r>
          </a:p>
          <a:p>
            <a:pPr lvl="1" algn="just">
              <a:spcBef>
                <a:spcPts val="500"/>
              </a:spcBef>
              <a:buClr>
                <a:srgbClr val="000090"/>
              </a:buClr>
              <a:buSzPct val="70000"/>
              <a:buFontTx/>
              <a:buBlip>
                <a:blip r:embed="rId2"/>
              </a:buBlip>
            </a:pPr>
            <a:r>
              <a:rPr lang="fr-FR" sz="2000" smtClean="0">
                <a:solidFill>
                  <a:srgbClr val="161616"/>
                </a:solidFill>
                <a:cs typeface="Times" charset="0"/>
              </a:rPr>
              <a:t>other words related by meaning, sound or association (co-occurrences: rose-red)</a:t>
            </a:r>
          </a:p>
          <a:p>
            <a:pPr algn="just">
              <a:spcBef>
                <a:spcPts val="900"/>
              </a:spcBef>
              <a:buClr>
                <a:srgbClr val="000090"/>
              </a:buClr>
              <a:buSzPct val="70000"/>
              <a:buFont typeface="Calibri" charset="0"/>
              <a:buAutoNum type="arabicPeriod"/>
            </a:pPr>
            <a:r>
              <a:rPr lang="fr-FR" smtClean="0">
                <a:solidFill>
                  <a:srgbClr val="161616"/>
                </a:solidFill>
                <a:cs typeface="Times" charset="0"/>
              </a:rPr>
              <a:t>Of all the information necessary to produce a word </a:t>
            </a:r>
            <a:r>
              <a:rPr lang="fr-FR" sz="2200" smtClean="0">
                <a:solidFill>
                  <a:srgbClr val="161616"/>
                </a:solidFill>
                <a:cs typeface="Times" charset="0"/>
              </a:rPr>
              <a:t>(meaning, form, sound)</a:t>
            </a:r>
            <a:r>
              <a:rPr lang="fr-FR" smtClean="0">
                <a:solidFill>
                  <a:srgbClr val="161616"/>
                </a:solidFill>
                <a:cs typeface="Times" charset="0"/>
              </a:rPr>
              <a:t>, it is generally the last component that lacks completion.</a:t>
            </a:r>
          </a:p>
          <a:p>
            <a:pPr>
              <a:spcBef>
                <a:spcPts val="900"/>
              </a:spcBef>
              <a:buClr>
                <a:srgbClr val="000090"/>
              </a:buClr>
              <a:buSzPct val="70000"/>
              <a:buFont typeface="Calibri" charset="0"/>
              <a:buAutoNum type="arabicPeriod"/>
            </a:pPr>
            <a:endParaRPr lang="fr-FR" sz="2800" smtClean="0">
              <a:solidFill>
                <a:srgbClr val="161616"/>
              </a:solidFill>
              <a:cs typeface="Times" charset="0"/>
            </a:endParaRPr>
          </a:p>
          <a:p>
            <a:pPr>
              <a:spcBef>
                <a:spcPts val="900"/>
              </a:spcBef>
              <a:buClr>
                <a:srgbClr val="000090"/>
              </a:buClr>
              <a:buSzPct val="70000"/>
              <a:buFont typeface="Calibri" charset="0"/>
              <a:buAutoNum type="arabicPeriod"/>
            </a:pPr>
            <a:endParaRPr lang="fr-FR" sz="2800" smtClean="0">
              <a:solidFill>
                <a:srgbClr val="161616"/>
              </a:solidFill>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20</a:t>
            </a:fld>
            <a:endParaRPr lang="fr-FR" sz="1600"/>
          </a:p>
        </p:txBody>
      </p:sp>
    </p:spTree>
    <p:extLst>
      <p:ext uri="{BB962C8B-B14F-4D97-AF65-F5344CB8AC3E}">
        <p14:creationId xmlns:p14="http://schemas.microsoft.com/office/powerpoint/2010/main" val="39228542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228600" y="457200"/>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04800" y="30480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What causes it?</a:t>
            </a:r>
          </a:p>
        </p:txBody>
      </p:sp>
      <p:sp>
        <p:nvSpPr>
          <p:cNvPr id="9" name="Espace réservé du contenu 7"/>
          <p:cNvSpPr txBox="1">
            <a:spLocks/>
          </p:cNvSpPr>
          <p:nvPr/>
        </p:nvSpPr>
        <p:spPr bwMode="auto">
          <a:xfrm>
            <a:off x="457200" y="2119313"/>
            <a:ext cx="8458200" cy="2279650"/>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spcBef>
                <a:spcPts val="900"/>
              </a:spcBef>
              <a:buClr>
                <a:srgbClr val="000090"/>
              </a:buClr>
              <a:buSzPct val="70000"/>
              <a:buFont typeface="Calibri" charset="0"/>
              <a:buAutoNum type="arabicPeriod"/>
              <a:defRPr/>
            </a:pPr>
            <a:r>
              <a:rPr lang="fr-FR" sz="2400" b="1" smtClean="0">
                <a:solidFill>
                  <a:srgbClr val="161616"/>
                </a:solidFill>
                <a:latin typeface="Times" charset="0"/>
                <a:cs typeface="Times" charset="0"/>
              </a:rPr>
              <a:t>Lack of energy: </a:t>
            </a:r>
            <a:r>
              <a:rPr lang="fr-FR" sz="2400" smtClean="0">
                <a:solidFill>
                  <a:srgbClr val="161616"/>
                </a:solidFill>
                <a:latin typeface="Times" charset="0"/>
                <a:cs typeface="Times" charset="0"/>
              </a:rPr>
              <a:t>this may be due to lack of usage. The author hasn’t used or read the word recently.</a:t>
            </a:r>
            <a:endParaRPr lang="fr-FR" sz="2400" b="1"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r>
              <a:rPr lang="fr-FR" sz="2400" b="1">
                <a:solidFill>
                  <a:srgbClr val="161616"/>
                </a:solidFill>
                <a:latin typeface="Times" charset="0"/>
                <a:cs typeface="Times" charset="0"/>
              </a:rPr>
              <a:t>Priming: </a:t>
            </a:r>
            <a:r>
              <a:rPr lang="fr-FR" sz="2400">
                <a:solidFill>
                  <a:srgbClr val="161616"/>
                </a:solidFill>
                <a:latin typeface="Times" charset="0"/>
                <a:cs typeface="Times" charset="0"/>
              </a:rPr>
              <a:t>a somehow related element may interfere with the target:</a:t>
            </a:r>
          </a:p>
          <a:p>
            <a:pPr>
              <a:spcBef>
                <a:spcPts val="900"/>
              </a:spcBef>
              <a:buClr>
                <a:srgbClr val="000090"/>
              </a:buClr>
              <a:buSzPct val="70000"/>
              <a:buFont typeface="Calibri" charset="0"/>
              <a:buAutoNum type="arabicPeriod"/>
              <a:defRPr/>
            </a:pPr>
            <a:endParaRPr lang="fr-FR" sz="800">
              <a:solidFill>
                <a:srgbClr val="161616"/>
              </a:solidFill>
              <a:latin typeface="Times" charset="0"/>
              <a:cs typeface="Times" charset="0"/>
            </a:endParaRPr>
          </a:p>
          <a:p>
            <a:pPr marL="1241425" lvl="1" indent="-342900">
              <a:spcAft>
                <a:spcPts val="400"/>
              </a:spcAft>
              <a:buSzPct val="80000"/>
              <a:buFontTx/>
              <a:buBlip>
                <a:blip r:embed="rId2"/>
              </a:buBlip>
              <a:defRPr/>
            </a:pPr>
            <a:r>
              <a:rPr lang="en-US" sz="2200" dirty="0">
                <a:solidFill>
                  <a:srgbClr val="990000"/>
                </a:solidFill>
                <a:latin typeface="Times New Roman"/>
                <a:cs typeface="Times New Roman"/>
              </a:rPr>
              <a:t>semantics</a:t>
            </a:r>
            <a:r>
              <a:rPr lang="en-US" sz="2200" dirty="0">
                <a:solidFill>
                  <a:srgbClr val="330066"/>
                </a:solidFill>
                <a:latin typeface="Times New Roman"/>
                <a:cs typeface="Times New Roman"/>
              </a:rPr>
              <a:t> : take the first one to the </a:t>
            </a:r>
            <a:r>
              <a:rPr lang="en-US" sz="2200" dirty="0">
                <a:solidFill>
                  <a:srgbClr val="3366FF"/>
                </a:solidFill>
                <a:latin typeface="Times New Roman"/>
                <a:cs typeface="Times New Roman"/>
              </a:rPr>
              <a:t>left</a:t>
            </a:r>
            <a:r>
              <a:rPr lang="en-US" sz="2200" dirty="0">
                <a:solidFill>
                  <a:srgbClr val="330066"/>
                </a:solidFill>
                <a:latin typeface="Times New Roman"/>
                <a:cs typeface="Times New Roman"/>
              </a:rPr>
              <a:t> (</a:t>
            </a:r>
            <a:r>
              <a:rPr lang="en-US" sz="2200" i="1" dirty="0">
                <a:solidFill>
                  <a:srgbClr val="330066"/>
                </a:solidFill>
                <a:latin typeface="Times New Roman"/>
                <a:cs typeface="Times New Roman"/>
              </a:rPr>
              <a:t>target</a:t>
            </a:r>
            <a:r>
              <a:rPr lang="en-US" sz="2200" dirty="0">
                <a:solidFill>
                  <a:srgbClr val="330066"/>
                </a:solidFill>
                <a:latin typeface="Times New Roman"/>
                <a:cs typeface="Times New Roman"/>
              </a:rPr>
              <a:t>: </a:t>
            </a:r>
            <a:r>
              <a:rPr lang="en-US" sz="2200" dirty="0">
                <a:solidFill>
                  <a:srgbClr val="0000FF"/>
                </a:solidFill>
                <a:latin typeface="Times New Roman"/>
                <a:cs typeface="Times New Roman"/>
              </a:rPr>
              <a:t>right</a:t>
            </a:r>
            <a:r>
              <a:rPr lang="en-US" sz="2200" dirty="0">
                <a:solidFill>
                  <a:srgbClr val="330066"/>
                </a:solidFill>
                <a:latin typeface="Times New Roman"/>
                <a:cs typeface="Times New Roman"/>
              </a:rPr>
              <a:t>)</a:t>
            </a:r>
          </a:p>
          <a:p>
            <a:pPr marL="1241425" lvl="1" indent="-342900">
              <a:spcAft>
                <a:spcPts val="400"/>
              </a:spcAft>
              <a:buSzPct val="80000"/>
              <a:buFontTx/>
              <a:buBlip>
                <a:blip r:embed="rId2"/>
              </a:buBlip>
              <a:defRPr/>
            </a:pPr>
            <a:r>
              <a:rPr lang="en-US" sz="2200" dirty="0">
                <a:solidFill>
                  <a:srgbClr val="990000"/>
                </a:solidFill>
                <a:latin typeface="Times New Roman"/>
                <a:cs typeface="Times New Roman"/>
              </a:rPr>
              <a:t>morphology</a:t>
            </a:r>
            <a:r>
              <a:rPr lang="en-US" sz="2200" dirty="0">
                <a:solidFill>
                  <a:srgbClr val="330066"/>
                </a:solidFill>
                <a:latin typeface="Times New Roman"/>
                <a:cs typeface="Times New Roman"/>
              </a:rPr>
              <a:t> : slice</a:t>
            </a:r>
            <a:r>
              <a:rPr lang="en-US" sz="2200" dirty="0">
                <a:solidFill>
                  <a:srgbClr val="3366FF"/>
                </a:solidFill>
                <a:latin typeface="Times New Roman"/>
                <a:cs typeface="Times New Roman"/>
              </a:rPr>
              <a:t>ly</a:t>
            </a:r>
            <a:r>
              <a:rPr lang="en-US" sz="2200" dirty="0">
                <a:solidFill>
                  <a:srgbClr val="330066"/>
                </a:solidFill>
                <a:latin typeface="Times New Roman"/>
                <a:cs typeface="Times New Roman"/>
              </a:rPr>
              <a:t> thinn</a:t>
            </a:r>
            <a:r>
              <a:rPr lang="en-US" sz="2200" dirty="0">
                <a:solidFill>
                  <a:srgbClr val="3366FF"/>
                </a:solidFill>
                <a:latin typeface="Times New Roman"/>
                <a:cs typeface="Times New Roman"/>
              </a:rPr>
              <a:t>ed</a:t>
            </a:r>
            <a:r>
              <a:rPr lang="en-US" sz="2200" dirty="0">
                <a:solidFill>
                  <a:srgbClr val="330066"/>
                </a:solidFill>
                <a:latin typeface="Times New Roman"/>
                <a:cs typeface="Times New Roman"/>
              </a:rPr>
              <a:t> (</a:t>
            </a:r>
            <a:r>
              <a:rPr lang="en-US" sz="2200" i="1" dirty="0">
                <a:solidFill>
                  <a:srgbClr val="330066"/>
                </a:solidFill>
                <a:latin typeface="Times New Roman"/>
                <a:cs typeface="Times New Roman"/>
              </a:rPr>
              <a:t>target</a:t>
            </a:r>
            <a:r>
              <a:rPr lang="en-US" sz="2200" dirty="0">
                <a:solidFill>
                  <a:srgbClr val="330066"/>
                </a:solidFill>
                <a:latin typeface="Times New Roman"/>
                <a:cs typeface="Times New Roman"/>
              </a:rPr>
              <a:t>: </a:t>
            </a:r>
            <a:r>
              <a:rPr lang="en-US" sz="2200" dirty="0">
                <a:solidFill>
                  <a:srgbClr val="0000FF"/>
                </a:solidFill>
                <a:latin typeface="Times New Roman"/>
                <a:cs typeface="Times New Roman"/>
              </a:rPr>
              <a:t>thinly sliced</a:t>
            </a:r>
            <a:r>
              <a:rPr lang="en-US" sz="2200" dirty="0">
                <a:solidFill>
                  <a:srgbClr val="330066"/>
                </a:solidFill>
                <a:latin typeface="Times New Roman"/>
                <a:cs typeface="Times New Roman"/>
              </a:rPr>
              <a:t>) </a:t>
            </a:r>
          </a:p>
          <a:p>
            <a:pPr marL="1241425" lvl="1" indent="-342900">
              <a:buSzPct val="80000"/>
              <a:buFontTx/>
              <a:buBlip>
                <a:blip r:embed="rId2"/>
              </a:buBlip>
              <a:defRPr/>
            </a:pPr>
            <a:r>
              <a:rPr lang="en-US" sz="2200" dirty="0">
                <a:solidFill>
                  <a:srgbClr val="990000"/>
                </a:solidFill>
                <a:latin typeface="Times New Roman"/>
                <a:cs typeface="Times New Roman"/>
              </a:rPr>
              <a:t>sound</a:t>
            </a:r>
            <a:r>
              <a:rPr lang="en-US" sz="2200" dirty="0">
                <a:solidFill>
                  <a:srgbClr val="330066"/>
                </a:solidFill>
                <a:latin typeface="Times New Roman"/>
                <a:cs typeface="Times New Roman"/>
              </a:rPr>
              <a:t>/</a:t>
            </a:r>
            <a:r>
              <a:rPr lang="en-US" sz="2200" dirty="0">
                <a:solidFill>
                  <a:srgbClr val="990000"/>
                </a:solidFill>
                <a:latin typeface="Times New Roman"/>
                <a:cs typeface="Times New Roman"/>
              </a:rPr>
              <a:t>phonology</a:t>
            </a:r>
            <a:r>
              <a:rPr lang="en-US" sz="2200" dirty="0">
                <a:solidFill>
                  <a:srgbClr val="330066"/>
                </a:solidFill>
                <a:latin typeface="Times New Roman"/>
                <a:cs typeface="Times New Roman"/>
              </a:rPr>
              <a:t> : hist</a:t>
            </a:r>
            <a:r>
              <a:rPr lang="en-US" sz="2200" dirty="0">
                <a:solidFill>
                  <a:srgbClr val="3366FF"/>
                </a:solidFill>
                <a:latin typeface="Times New Roman"/>
                <a:cs typeface="Times New Roman"/>
              </a:rPr>
              <a:t>e</a:t>
            </a:r>
            <a:r>
              <a:rPr lang="en-US" sz="2200" dirty="0">
                <a:solidFill>
                  <a:srgbClr val="330066"/>
                </a:solidFill>
                <a:latin typeface="Times New Roman"/>
                <a:cs typeface="Times New Roman"/>
              </a:rPr>
              <a:t>rical (</a:t>
            </a:r>
            <a:r>
              <a:rPr lang="en-US" sz="2200" i="1" dirty="0">
                <a:solidFill>
                  <a:srgbClr val="330066"/>
                </a:solidFill>
                <a:latin typeface="Times New Roman"/>
                <a:cs typeface="Times New Roman"/>
              </a:rPr>
              <a:t>target</a:t>
            </a:r>
            <a:r>
              <a:rPr lang="en-US" sz="2200" dirty="0">
                <a:solidFill>
                  <a:srgbClr val="330066"/>
                </a:solidFill>
                <a:latin typeface="Times New Roman"/>
                <a:cs typeface="Times New Roman"/>
              </a:rPr>
              <a:t>: hist</a:t>
            </a:r>
            <a:r>
              <a:rPr lang="en-US" sz="2200" dirty="0">
                <a:solidFill>
                  <a:srgbClr val="0000FF"/>
                </a:solidFill>
                <a:latin typeface="Times New Roman"/>
                <a:cs typeface="Times New Roman"/>
              </a:rPr>
              <a:t>o</a:t>
            </a:r>
            <a:r>
              <a:rPr lang="en-US" sz="2200" dirty="0">
                <a:solidFill>
                  <a:srgbClr val="330066"/>
                </a:solidFill>
                <a:latin typeface="Times New Roman"/>
                <a:cs typeface="Times New Roman"/>
              </a:rPr>
              <a:t>rical)</a:t>
            </a:r>
          </a:p>
          <a:p>
            <a:pPr>
              <a:spcBef>
                <a:spcPts val="900"/>
              </a:spcBef>
              <a:buClr>
                <a:srgbClr val="000090"/>
              </a:buClr>
              <a:buSzPct val="70000"/>
              <a:buFont typeface="Calibri" charset="0"/>
              <a:buAutoNum type="arabicPeriod"/>
              <a:defRPr/>
            </a:pPr>
            <a:endParaRPr lang="fr-FR" smtClean="0">
              <a:solidFill>
                <a:srgbClr val="161616"/>
              </a:solidFill>
              <a:effectLst>
                <a:outerShdw blurRad="38100" dist="38100" dir="2700000" algn="tl">
                  <a:srgbClr val="DDDDDD"/>
                </a:outerShdw>
              </a:effectLst>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21</a:t>
            </a:fld>
            <a:endParaRPr lang="fr-FR" sz="1600"/>
          </a:p>
        </p:txBody>
      </p:sp>
    </p:spTree>
    <p:extLst>
      <p:ext uri="{BB962C8B-B14F-4D97-AF65-F5344CB8AC3E}">
        <p14:creationId xmlns:p14="http://schemas.microsoft.com/office/powerpoint/2010/main" val="29415137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87969" y="41066"/>
            <a:ext cx="3045826" cy="584776"/>
          </a:xfrm>
          <a:prstGeom prst="rect">
            <a:avLst/>
          </a:prstGeom>
          <a:noFill/>
        </p:spPr>
        <p:txBody>
          <a:bodyPr wrap="none" rtlCol="0">
            <a:spAutoFit/>
          </a:bodyPr>
          <a:lstStyle/>
          <a:p>
            <a:pPr algn="ctr"/>
            <a:r>
              <a:rPr lang="fr-FR" sz="3200" b="1"/>
              <a:t>What causes it ?</a:t>
            </a:r>
          </a:p>
        </p:txBody>
      </p:sp>
      <p:pic>
        <p:nvPicPr>
          <p:cNvPr id="4" name="Image 3"/>
          <p:cNvPicPr>
            <a:picLocks noChangeAspect="1"/>
          </p:cNvPicPr>
          <p:nvPr/>
        </p:nvPicPr>
        <p:blipFill>
          <a:blip r:embed="rId3"/>
          <a:stretch>
            <a:fillRect/>
          </a:stretch>
        </p:blipFill>
        <p:spPr>
          <a:xfrm>
            <a:off x="3784600" y="1494284"/>
            <a:ext cx="5359400" cy="4318000"/>
          </a:xfrm>
          <a:prstGeom prst="rect">
            <a:avLst/>
          </a:prstGeom>
        </p:spPr>
      </p:pic>
      <p:pic>
        <p:nvPicPr>
          <p:cNvPr id="5" name="Image 4" descr="Marsupi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48" y="503684"/>
            <a:ext cx="1460500" cy="1981200"/>
          </a:xfrm>
          <a:prstGeom prst="rect">
            <a:avLst/>
          </a:prstGeom>
        </p:spPr>
      </p:pic>
      <p:sp>
        <p:nvSpPr>
          <p:cNvPr id="6" name="ZoneTexte 5"/>
          <p:cNvSpPr txBox="1"/>
          <p:nvPr/>
        </p:nvSpPr>
        <p:spPr>
          <a:xfrm>
            <a:off x="158657" y="264609"/>
            <a:ext cx="924101" cy="707886"/>
          </a:xfrm>
          <a:prstGeom prst="rect">
            <a:avLst/>
          </a:prstGeom>
          <a:noFill/>
        </p:spPr>
        <p:txBody>
          <a:bodyPr wrap="none" rtlCol="0">
            <a:spAutoFit/>
          </a:bodyPr>
          <a:lstStyle/>
          <a:p>
            <a:pPr algn="ctr"/>
            <a:r>
              <a:rPr lang="fr-FR" sz="2000">
                <a:solidFill>
                  <a:srgbClr val="0000FF"/>
                </a:solidFill>
              </a:rPr>
              <a:t>What’s</a:t>
            </a:r>
          </a:p>
          <a:p>
            <a:r>
              <a:rPr lang="fr-FR" sz="2000">
                <a:solidFill>
                  <a:srgbClr val="0000FF"/>
                </a:solidFill>
              </a:rPr>
              <a:t>that?</a:t>
            </a:r>
          </a:p>
        </p:txBody>
      </p:sp>
      <p:sp>
        <p:nvSpPr>
          <p:cNvPr id="3" name="ZoneTexte 2"/>
          <p:cNvSpPr txBox="1"/>
          <p:nvPr/>
        </p:nvSpPr>
        <p:spPr>
          <a:xfrm>
            <a:off x="875987" y="5715870"/>
            <a:ext cx="2441694" cy="1015663"/>
          </a:xfrm>
          <a:prstGeom prst="rect">
            <a:avLst/>
          </a:prstGeom>
          <a:noFill/>
        </p:spPr>
        <p:txBody>
          <a:bodyPr wrap="none" rtlCol="0">
            <a:spAutoFit/>
          </a:bodyPr>
          <a:lstStyle/>
          <a:p>
            <a:pPr marL="342900" indent="-342900">
              <a:buFont typeface="Arial"/>
              <a:buChar char="•"/>
            </a:pPr>
            <a:r>
              <a:rPr lang="fr-FR" sz="2000"/>
              <a:t>weak links</a:t>
            </a:r>
          </a:p>
          <a:p>
            <a:pPr marL="342900" indent="-342900">
              <a:buFont typeface="Arial"/>
              <a:buChar char="•"/>
            </a:pPr>
            <a:r>
              <a:rPr lang="fr-FR" sz="2000"/>
              <a:t>competition</a:t>
            </a:r>
          </a:p>
          <a:p>
            <a:pPr marL="342900" indent="-342900">
              <a:buFont typeface="Arial"/>
              <a:buChar char="•"/>
            </a:pPr>
            <a:r>
              <a:rPr lang="fr-FR" sz="2000"/>
              <a:t>interference </a:t>
            </a:r>
            <a:r>
              <a:rPr lang="fr-FR" sz="1600"/>
              <a:t>(trivial)</a:t>
            </a:r>
          </a:p>
        </p:txBody>
      </p:sp>
      <p:sp>
        <p:nvSpPr>
          <p:cNvPr id="7" name="ZoneTexte 6"/>
          <p:cNvSpPr txBox="1"/>
          <p:nvPr/>
        </p:nvSpPr>
        <p:spPr>
          <a:xfrm>
            <a:off x="158657" y="5220867"/>
            <a:ext cx="2159666" cy="461665"/>
          </a:xfrm>
          <a:prstGeom prst="rect">
            <a:avLst/>
          </a:prstGeom>
          <a:noFill/>
        </p:spPr>
        <p:txBody>
          <a:bodyPr wrap="none" rtlCol="0">
            <a:spAutoFit/>
          </a:bodyPr>
          <a:lstStyle/>
          <a:p>
            <a:r>
              <a:rPr lang="fr-FR" b="1"/>
              <a:t>Possible causes</a:t>
            </a:r>
          </a:p>
        </p:txBody>
      </p:sp>
      <p:sp>
        <p:nvSpPr>
          <p:cNvPr id="8" name="ZoneTexte 7"/>
          <p:cNvSpPr txBox="1"/>
          <p:nvPr/>
        </p:nvSpPr>
        <p:spPr>
          <a:xfrm>
            <a:off x="2417305" y="3065882"/>
            <a:ext cx="1159292" cy="646331"/>
          </a:xfrm>
          <a:prstGeom prst="rect">
            <a:avLst/>
          </a:prstGeom>
          <a:noFill/>
        </p:spPr>
        <p:txBody>
          <a:bodyPr wrap="none" rtlCol="0">
            <a:spAutoFit/>
          </a:bodyPr>
          <a:lstStyle/>
          <a:p>
            <a:r>
              <a:rPr lang="fr-FR" sz="1800">
                <a:solidFill>
                  <a:srgbClr val="990000"/>
                </a:solidFill>
                <a:latin typeface="Courier"/>
                <a:cs typeface="Courier"/>
              </a:rPr>
              <a:t>Lexical </a:t>
            </a:r>
          </a:p>
          <a:p>
            <a:r>
              <a:rPr lang="fr-FR" sz="1800">
                <a:solidFill>
                  <a:srgbClr val="990000"/>
                </a:solidFill>
                <a:latin typeface="Courier"/>
                <a:cs typeface="Courier"/>
              </a:rPr>
              <a:t>concept</a:t>
            </a:r>
          </a:p>
        </p:txBody>
      </p:sp>
      <p:sp>
        <p:nvSpPr>
          <p:cNvPr id="9" name="ZoneTexte 8"/>
          <p:cNvSpPr txBox="1"/>
          <p:nvPr/>
        </p:nvSpPr>
        <p:spPr>
          <a:xfrm>
            <a:off x="2214714" y="1940045"/>
            <a:ext cx="1569886" cy="369332"/>
          </a:xfrm>
          <a:prstGeom prst="rect">
            <a:avLst/>
          </a:prstGeom>
          <a:noFill/>
        </p:spPr>
        <p:txBody>
          <a:bodyPr wrap="none" rtlCol="0">
            <a:spAutoFit/>
          </a:bodyPr>
          <a:lstStyle/>
          <a:p>
            <a:r>
              <a:rPr lang="fr-FR" sz="1800">
                <a:solidFill>
                  <a:schemeClr val="tx2"/>
                </a:solidFill>
                <a:latin typeface="Courier"/>
                <a:cs typeface="Courier"/>
              </a:rPr>
              <a:t>conceptual</a:t>
            </a:r>
            <a:endParaRPr lang="fr-FR" sz="1800">
              <a:solidFill>
                <a:schemeClr val="tx2"/>
              </a:solidFill>
            </a:endParaRPr>
          </a:p>
        </p:txBody>
      </p:sp>
      <p:sp>
        <p:nvSpPr>
          <p:cNvPr id="10" name="Rectangle 9"/>
          <p:cNvSpPr/>
          <p:nvPr/>
        </p:nvSpPr>
        <p:spPr>
          <a:xfrm>
            <a:off x="2365881" y="4383393"/>
            <a:ext cx="1292842" cy="646331"/>
          </a:xfrm>
          <a:prstGeom prst="rect">
            <a:avLst/>
          </a:prstGeom>
        </p:spPr>
        <p:txBody>
          <a:bodyPr wrap="none">
            <a:spAutoFit/>
          </a:bodyPr>
          <a:lstStyle/>
          <a:p>
            <a:r>
              <a:rPr lang="fr-FR" sz="1800">
                <a:solidFill>
                  <a:srgbClr val="990000"/>
                </a:solidFill>
                <a:latin typeface="Courier"/>
                <a:cs typeface="Courier"/>
              </a:rPr>
              <a:t>Segments</a:t>
            </a:r>
          </a:p>
          <a:p>
            <a:r>
              <a:rPr lang="fr-FR" sz="1800">
                <a:solidFill>
                  <a:srgbClr val="990000"/>
                </a:solidFill>
                <a:latin typeface="Courier"/>
                <a:cs typeface="Courier"/>
              </a:rPr>
              <a:t>phonemes</a:t>
            </a:r>
            <a:endParaRPr lang="fr-FR" sz="1800">
              <a:solidFill>
                <a:srgbClr val="990000"/>
              </a:solidFill>
            </a:endParaRPr>
          </a:p>
        </p:txBody>
      </p:sp>
      <p:sp>
        <p:nvSpPr>
          <p:cNvPr id="11" name="ZoneTexte 10"/>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22</a:t>
            </a:fld>
            <a:endParaRPr lang="fr-FR" sz="1600"/>
          </a:p>
        </p:txBody>
      </p:sp>
    </p:spTree>
    <p:extLst>
      <p:ext uri="{BB962C8B-B14F-4D97-AF65-F5344CB8AC3E}">
        <p14:creationId xmlns:p14="http://schemas.microsoft.com/office/powerpoint/2010/main" val="2798762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176213"/>
            <a:ext cx="6845300" cy="631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ZoneTexte 1"/>
          <p:cNvSpPr txBox="1">
            <a:spLocks noChangeArrowheads="1"/>
          </p:cNvSpPr>
          <p:nvPr/>
        </p:nvSpPr>
        <p:spPr bwMode="auto">
          <a:xfrm>
            <a:off x="147638" y="3346450"/>
            <a:ext cx="103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eaLnBrk="1" hangingPunct="1"/>
            <a:r>
              <a:rPr lang="fr-FR" sz="1800" b="1" smtClean="0">
                <a:solidFill>
                  <a:srgbClr val="000090"/>
                </a:solidFill>
                <a:latin typeface="Arial" charset="0"/>
              </a:rPr>
              <a:t>Levelt’s</a:t>
            </a:r>
          </a:p>
          <a:p>
            <a:pPr eaLnBrk="1" hangingPunct="1"/>
            <a:r>
              <a:rPr lang="fr-FR" sz="1800" b="1" smtClean="0">
                <a:solidFill>
                  <a:srgbClr val="000090"/>
                </a:solidFill>
                <a:latin typeface="Arial" charset="0"/>
              </a:rPr>
              <a:t>model</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23</a:t>
            </a:fld>
            <a:endParaRPr lang="fr-FR" sz="1600"/>
          </a:p>
        </p:txBody>
      </p:sp>
    </p:spTree>
    <p:extLst>
      <p:ext uri="{BB962C8B-B14F-4D97-AF65-F5344CB8AC3E}">
        <p14:creationId xmlns:p14="http://schemas.microsoft.com/office/powerpoint/2010/main" val="19253334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228600" y="457200"/>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04800" y="30480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How to overcome it?</a:t>
            </a:r>
          </a:p>
        </p:txBody>
      </p:sp>
      <p:sp>
        <p:nvSpPr>
          <p:cNvPr id="9" name="Espace réservé du contenu 7"/>
          <p:cNvSpPr txBox="1">
            <a:spLocks/>
          </p:cNvSpPr>
          <p:nvPr/>
        </p:nvSpPr>
        <p:spPr bwMode="auto">
          <a:xfrm>
            <a:off x="457200" y="2528888"/>
            <a:ext cx="8458200" cy="2281237"/>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spcBef>
                <a:spcPts val="900"/>
              </a:spcBef>
              <a:buClr>
                <a:srgbClr val="000090"/>
              </a:buClr>
              <a:buSzPct val="70000"/>
              <a:buFont typeface="Calibri" charset="0"/>
              <a:buAutoNum type="arabicPeriod"/>
              <a:defRPr/>
            </a:pPr>
            <a:r>
              <a:rPr lang="fr-FR" b="1" smtClean="0">
                <a:solidFill>
                  <a:srgbClr val="161616"/>
                </a:solidFill>
                <a:latin typeface="Times" charset="0"/>
                <a:cs typeface="Times" charset="0"/>
              </a:rPr>
              <a:t>Why can’t we use the brain or the mental lexicon as model?</a:t>
            </a:r>
          </a:p>
          <a:p>
            <a:pPr>
              <a:spcBef>
                <a:spcPts val="900"/>
              </a:spcBef>
              <a:buClr>
                <a:srgbClr val="000090"/>
              </a:buClr>
              <a:buSzPct val="70000"/>
              <a:buFont typeface="Calibri" charset="0"/>
              <a:buAutoNum type="arabicPeriod"/>
              <a:defRPr/>
            </a:pPr>
            <a:r>
              <a:rPr lang="fr-FR" b="1">
                <a:solidFill>
                  <a:srgbClr val="161616"/>
                </a:solidFill>
                <a:latin typeface="Times" charset="0"/>
                <a:cs typeface="Times" charset="0"/>
              </a:rPr>
              <a:t>How to achieve nevertheless something equivalent?</a:t>
            </a:r>
            <a:endParaRPr lang="fr-FR"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endParaRPr lang="fr-FR"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endParaRPr lang="fr-FR" smtClean="0">
              <a:solidFill>
                <a:srgbClr val="161616"/>
              </a:solidFill>
              <a:effectLst>
                <a:outerShdw blurRad="38100" dist="38100" dir="2700000" algn="tl">
                  <a:srgbClr val="DDDDDD"/>
                </a:outerShdw>
              </a:effectLst>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24</a:t>
            </a:fld>
            <a:endParaRPr lang="fr-FR" sz="1600"/>
          </a:p>
        </p:txBody>
      </p:sp>
    </p:spTree>
    <p:extLst>
      <p:ext uri="{BB962C8B-B14F-4D97-AF65-F5344CB8AC3E}">
        <p14:creationId xmlns:p14="http://schemas.microsoft.com/office/powerpoint/2010/main" val="28691872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228600" y="457200"/>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04800" y="30480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How to overcome it?</a:t>
            </a:r>
          </a:p>
        </p:txBody>
      </p:sp>
      <p:sp>
        <p:nvSpPr>
          <p:cNvPr id="9" name="Espace réservé du contenu 7"/>
          <p:cNvSpPr txBox="1">
            <a:spLocks/>
          </p:cNvSpPr>
          <p:nvPr/>
        </p:nvSpPr>
        <p:spPr bwMode="auto">
          <a:xfrm>
            <a:off x="304800" y="1619250"/>
            <a:ext cx="8726488" cy="2279650"/>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marL="0" indent="0">
              <a:spcBef>
                <a:spcPts val="900"/>
              </a:spcBef>
              <a:buClr>
                <a:srgbClr val="000090"/>
              </a:buClr>
              <a:buSzPct val="70000"/>
              <a:defRPr/>
            </a:pPr>
            <a:r>
              <a:rPr lang="fr-FR" b="1" smtClean="0">
                <a:solidFill>
                  <a:srgbClr val="161616"/>
                </a:solidFill>
                <a:latin typeface="Times" charset="0"/>
                <a:cs typeface="Times" charset="0"/>
              </a:rPr>
              <a:t>Why can’t we use the brain or the mental lexicon as model?</a:t>
            </a:r>
          </a:p>
          <a:p>
            <a:pPr marL="0" indent="0">
              <a:spcBef>
                <a:spcPts val="900"/>
              </a:spcBef>
              <a:buClr>
                <a:srgbClr val="000090"/>
              </a:buClr>
              <a:buSzPct val="70000"/>
              <a:defRPr/>
            </a:pPr>
            <a:endParaRPr lang="fr-FR" sz="800" b="1">
              <a:solidFill>
                <a:srgbClr val="161616"/>
              </a:solidFill>
              <a:latin typeface="Times" charset="0"/>
              <a:cs typeface="Times" charset="0"/>
            </a:endParaRPr>
          </a:p>
          <a:p>
            <a:pPr marL="190500" indent="-190500">
              <a:spcAft>
                <a:spcPts val="900"/>
              </a:spcAft>
              <a:defRPr/>
            </a:pPr>
            <a:r>
              <a:rPr lang="en-US" sz="2400">
                <a:solidFill>
                  <a:srgbClr val="1E1C11"/>
                </a:solidFill>
                <a:effectLst>
                  <a:outerShdw blurRad="38100" dist="38100" dir="2700000" algn="tl">
                    <a:srgbClr val="DDDDDD"/>
                  </a:outerShdw>
                </a:effectLst>
                <a:latin typeface="Times New Roman"/>
                <a:cs typeface="Times New Roman"/>
              </a:rPr>
              <a:t>Words </a:t>
            </a:r>
            <a:r>
              <a:rPr lang="en-US" sz="2400">
                <a:solidFill>
                  <a:srgbClr val="1E1C11"/>
                </a:solidFill>
                <a:latin typeface="Times New Roman"/>
                <a:cs typeface="Times New Roman"/>
              </a:rPr>
              <a:t>in </a:t>
            </a:r>
            <a:r>
              <a:rPr lang="en-US" sz="2400">
                <a:solidFill>
                  <a:srgbClr val="1E1C11"/>
                </a:solidFill>
                <a:effectLst>
                  <a:outerShdw blurRad="38100" dist="38100" dir="2700000" algn="tl">
                    <a:srgbClr val="DDDDDD"/>
                  </a:outerShdw>
                </a:effectLst>
                <a:latin typeface="Times New Roman"/>
                <a:cs typeface="Times New Roman"/>
              </a:rPr>
              <a:t>books </a:t>
            </a:r>
            <a:r>
              <a:rPr lang="en-US" sz="2400">
                <a:solidFill>
                  <a:srgbClr val="1E1C11"/>
                </a:solidFill>
                <a:latin typeface="Times New Roman"/>
                <a:cs typeface="Times New Roman"/>
              </a:rPr>
              <a:t>and in the </a:t>
            </a:r>
            <a:r>
              <a:rPr lang="en-US" sz="2400">
                <a:solidFill>
                  <a:srgbClr val="1E1C11"/>
                </a:solidFill>
                <a:effectLst>
                  <a:outerShdw blurRad="38100" dist="38100" dir="2700000" algn="tl">
                    <a:srgbClr val="DDDDDD"/>
                  </a:outerShdw>
                </a:effectLst>
                <a:latin typeface="Times New Roman"/>
                <a:cs typeface="Times New Roman"/>
              </a:rPr>
              <a:t>brain </a:t>
            </a:r>
            <a:r>
              <a:rPr lang="en-US" sz="2400">
                <a:solidFill>
                  <a:srgbClr val="1E1C11"/>
                </a:solidFill>
                <a:latin typeface="Times New Roman"/>
                <a:cs typeface="Times New Roman"/>
              </a:rPr>
              <a:t>are fundamentally different: </a:t>
            </a:r>
          </a:p>
          <a:p>
            <a:pPr marL="342900" lvl="1" indent="-342900">
              <a:spcAft>
                <a:spcPts val="600"/>
              </a:spcAft>
              <a:buClr>
                <a:srgbClr val="0000FF"/>
              </a:buClr>
              <a:buSzPct val="70000"/>
              <a:buFontTx/>
              <a:buBlip>
                <a:blip r:embed="rId2"/>
              </a:buBlip>
              <a:defRPr/>
            </a:pPr>
            <a:r>
              <a:rPr lang="en-US">
                <a:solidFill>
                  <a:srgbClr val="1E1C11"/>
                </a:solidFill>
                <a:latin typeface="Times New Roman"/>
                <a:cs typeface="Times New Roman"/>
              </a:rPr>
              <a:t>in </a:t>
            </a:r>
            <a:r>
              <a:rPr lang="en-US">
                <a:solidFill>
                  <a:srgbClr val="0000FF"/>
                </a:solidFill>
                <a:effectLst>
                  <a:outerShdw blurRad="38100" dist="38100" dir="2700000" algn="tl">
                    <a:srgbClr val="DDDDDD"/>
                  </a:outerShdw>
                </a:effectLst>
                <a:latin typeface="Times New Roman"/>
                <a:cs typeface="Times New Roman"/>
              </a:rPr>
              <a:t>dictionaries </a:t>
            </a:r>
            <a:r>
              <a:rPr lang="en-US">
                <a:solidFill>
                  <a:srgbClr val="1E1C11"/>
                </a:solidFill>
                <a:latin typeface="Times New Roman"/>
                <a:cs typeface="Times New Roman"/>
              </a:rPr>
              <a:t>they exist as </a:t>
            </a:r>
            <a:r>
              <a:rPr lang="en-US">
                <a:solidFill>
                  <a:srgbClr val="1E1C11"/>
                </a:solidFill>
                <a:effectLst>
                  <a:outerShdw blurRad="38100" dist="38100" dir="2700000" algn="tl">
                    <a:srgbClr val="DDDDDD"/>
                  </a:outerShdw>
                </a:effectLst>
                <a:latin typeface="Times New Roman"/>
                <a:cs typeface="Times New Roman"/>
              </a:rPr>
              <a:t>holistic entities</a:t>
            </a:r>
            <a:r>
              <a:rPr lang="en-US" sz="2200">
                <a:solidFill>
                  <a:srgbClr val="1E1C11"/>
                </a:solidFill>
                <a:latin typeface="Times New Roman"/>
                <a:cs typeface="Times New Roman"/>
              </a:rPr>
              <a:t>: </a:t>
            </a:r>
            <a:r>
              <a:rPr lang="en-US">
                <a:solidFill>
                  <a:srgbClr val="1E1C11"/>
                </a:solidFill>
                <a:latin typeface="Times New Roman"/>
                <a:cs typeface="Times New Roman"/>
              </a:rPr>
              <a:t>word definitions </a:t>
            </a:r>
            <a:r>
              <a:rPr lang="en-US" sz="2200">
                <a:solidFill>
                  <a:srgbClr val="1E1C11"/>
                </a:solidFill>
                <a:latin typeface="Times New Roman"/>
                <a:cs typeface="Times New Roman"/>
              </a:rPr>
              <a:t>(meaning) </a:t>
            </a:r>
            <a:r>
              <a:rPr lang="en-US">
                <a:solidFill>
                  <a:srgbClr val="1E1C11"/>
                </a:solidFill>
                <a:latin typeface="Times New Roman"/>
                <a:cs typeface="Times New Roman"/>
              </a:rPr>
              <a:t>and word forms are represented </a:t>
            </a:r>
            <a:r>
              <a:rPr lang="en-US">
                <a:solidFill>
                  <a:srgbClr val="1E1C11"/>
                </a:solidFill>
                <a:effectLst>
                  <a:outerShdw blurRad="38100" dist="38100" dir="2700000" algn="tl">
                    <a:srgbClr val="DDDDDD"/>
                  </a:outerShdw>
                </a:effectLst>
                <a:latin typeface="Times New Roman"/>
                <a:cs typeface="Times New Roman"/>
              </a:rPr>
              <a:t>together</a:t>
            </a:r>
            <a:r>
              <a:rPr lang="en-US" sz="2200">
                <a:solidFill>
                  <a:srgbClr val="1E1C11"/>
                </a:solidFill>
                <a:latin typeface="Times New Roman"/>
                <a:cs typeface="Times New Roman"/>
              </a:rPr>
              <a:t>.</a:t>
            </a:r>
          </a:p>
          <a:p>
            <a:pPr marL="342900" lvl="1" indent="-342900" algn="just">
              <a:spcAft>
                <a:spcPts val="600"/>
              </a:spcAft>
              <a:buClr>
                <a:srgbClr val="0000FF"/>
              </a:buClr>
              <a:buSzPct val="70000"/>
              <a:buFontTx/>
              <a:buBlip>
                <a:blip r:embed="rId2"/>
              </a:buBlip>
              <a:defRPr/>
            </a:pPr>
            <a:r>
              <a:rPr lang="en-US">
                <a:solidFill>
                  <a:srgbClr val="1E1C11"/>
                </a:solidFill>
                <a:latin typeface="Times New Roman"/>
                <a:cs typeface="Times New Roman"/>
              </a:rPr>
              <a:t>in the </a:t>
            </a:r>
            <a:r>
              <a:rPr lang="en-US">
                <a:solidFill>
                  <a:srgbClr val="0000FF"/>
                </a:solidFill>
                <a:effectLst>
                  <a:outerShdw blurRad="38100" dist="38100" dir="2700000" algn="tl">
                    <a:srgbClr val="DDDDDD"/>
                  </a:outerShdw>
                </a:effectLst>
                <a:latin typeface="Times New Roman"/>
                <a:cs typeface="Times New Roman"/>
              </a:rPr>
              <a:t>brain</a:t>
            </a:r>
            <a:r>
              <a:rPr lang="en-US">
                <a:solidFill>
                  <a:srgbClr val="1E1C11"/>
                </a:solidFill>
                <a:effectLst>
                  <a:outerShdw blurRad="38100" dist="38100" dir="2700000" algn="tl">
                    <a:srgbClr val="DDDDDD"/>
                  </a:outerShdw>
                </a:effectLst>
                <a:latin typeface="Times New Roman"/>
                <a:cs typeface="Times New Roman"/>
              </a:rPr>
              <a:t> </a:t>
            </a:r>
            <a:r>
              <a:rPr lang="en-US">
                <a:solidFill>
                  <a:srgbClr val="1E1C11"/>
                </a:solidFill>
                <a:latin typeface="Times New Roman"/>
                <a:cs typeface="Times New Roman"/>
              </a:rPr>
              <a:t>they are </a:t>
            </a:r>
            <a:r>
              <a:rPr lang="en-US">
                <a:solidFill>
                  <a:srgbClr val="1E1C11"/>
                </a:solidFill>
                <a:effectLst>
                  <a:outerShdw blurRad="38100" dist="38100" dir="2700000" algn="tl">
                    <a:srgbClr val="DDDDDD"/>
                  </a:outerShdw>
                </a:effectLst>
                <a:latin typeface="Times New Roman"/>
                <a:cs typeface="Times New Roman"/>
              </a:rPr>
              <a:t>decomposed. </a:t>
            </a:r>
            <a:r>
              <a:rPr lang="en-US">
                <a:solidFill>
                  <a:srgbClr val="1E1C11"/>
                </a:solidFill>
                <a:latin typeface="Times New Roman"/>
                <a:cs typeface="Times New Roman"/>
              </a:rPr>
              <a:t>The elements representing  meaning, form, sound are distributed over various layers, yet </a:t>
            </a:r>
            <a:r>
              <a:rPr lang="en-US" b="1">
                <a:solidFill>
                  <a:srgbClr val="1E1C11"/>
                </a:solidFill>
                <a:latin typeface="Times New Roman"/>
                <a:cs typeface="Times New Roman"/>
              </a:rPr>
              <a:t>all</a:t>
            </a:r>
            <a:r>
              <a:rPr lang="en-US">
                <a:solidFill>
                  <a:srgbClr val="1E1C11"/>
                </a:solidFill>
                <a:latin typeface="Times New Roman"/>
                <a:cs typeface="Times New Roman"/>
              </a:rPr>
              <a:t> of these elements need to be </a:t>
            </a:r>
            <a:r>
              <a:rPr lang="en-US">
                <a:solidFill>
                  <a:srgbClr val="990000"/>
                </a:solidFill>
                <a:latin typeface="Times New Roman"/>
                <a:cs typeface="Times New Roman"/>
              </a:rPr>
              <a:t>activated</a:t>
            </a:r>
            <a:r>
              <a:rPr lang="en-US">
                <a:solidFill>
                  <a:srgbClr val="1E1C11"/>
                </a:solidFill>
                <a:latin typeface="Times New Roman"/>
                <a:cs typeface="Times New Roman"/>
              </a:rPr>
              <a:t> </a:t>
            </a:r>
            <a:r>
              <a:rPr lang="en-US" sz="2200">
                <a:solidFill>
                  <a:srgbClr val="1E1C11"/>
                </a:solidFill>
                <a:latin typeface="Times New Roman"/>
                <a:cs typeface="Times New Roman"/>
              </a:rPr>
              <a:t>(not accessed</a:t>
            </a:r>
            <a:r>
              <a:rPr lang="en-US">
                <a:solidFill>
                  <a:srgbClr val="1E1C11"/>
                </a:solidFill>
                <a:latin typeface="Times New Roman"/>
                <a:cs typeface="Times New Roman"/>
              </a:rPr>
              <a:t>) in order to yield the desired word word form. Note that activation takes not only time it is also error prone. </a:t>
            </a:r>
          </a:p>
          <a:p>
            <a:pPr marL="342900" lvl="1" indent="-342900" algn="just">
              <a:spcAft>
                <a:spcPts val="600"/>
              </a:spcAft>
              <a:buClr>
                <a:srgbClr val="0000FF"/>
              </a:buClr>
              <a:buSzPct val="70000"/>
              <a:buFontTx/>
              <a:buBlip>
                <a:blip r:embed="rId2"/>
              </a:buBlip>
              <a:defRPr/>
            </a:pPr>
            <a:r>
              <a:rPr lang="en-US">
                <a:solidFill>
                  <a:srgbClr val="1E1C11"/>
                </a:solidFill>
                <a:latin typeface="Times New Roman"/>
                <a:cs typeface="Times New Roman"/>
              </a:rPr>
              <a:t>In sum, one may question the very fact that words are represented as holistic entities </a:t>
            </a:r>
            <a:r>
              <a:rPr lang="en-US" sz="2200">
                <a:solidFill>
                  <a:srgbClr val="1E1C11"/>
                </a:solidFill>
                <a:latin typeface="Times New Roman"/>
                <a:cs typeface="Times New Roman"/>
              </a:rPr>
              <a:t>(symbolically) </a:t>
            </a:r>
            <a:r>
              <a:rPr lang="en-US">
                <a:solidFill>
                  <a:srgbClr val="1E1C11"/>
                </a:solidFill>
                <a:latin typeface="Times New Roman"/>
                <a:cs typeface="Times New Roman"/>
              </a:rPr>
              <a:t>in our mind.</a:t>
            </a:r>
          </a:p>
          <a:p>
            <a:pPr marL="0" indent="0">
              <a:spcBef>
                <a:spcPts val="900"/>
              </a:spcBef>
              <a:buClr>
                <a:srgbClr val="000090"/>
              </a:buClr>
              <a:buSzPct val="70000"/>
              <a:defRPr/>
            </a:pPr>
            <a:endParaRPr lang="fr-FR" b="1"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endParaRPr lang="fr-FR"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endParaRPr lang="fr-FR" smtClean="0">
              <a:solidFill>
                <a:srgbClr val="161616"/>
              </a:solidFill>
              <a:effectLst>
                <a:outerShdw blurRad="38100" dist="38100" dir="2700000" algn="tl">
                  <a:srgbClr val="DDDDDD"/>
                </a:outerShdw>
              </a:effectLst>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25</a:t>
            </a:fld>
            <a:endParaRPr lang="fr-FR" sz="1600"/>
          </a:p>
        </p:txBody>
      </p:sp>
    </p:spTree>
    <p:extLst>
      <p:ext uri="{BB962C8B-B14F-4D97-AF65-F5344CB8AC3E}">
        <p14:creationId xmlns:p14="http://schemas.microsoft.com/office/powerpoint/2010/main" val="31383584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304800" y="252413"/>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81000" y="100013"/>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How to overcome it?</a:t>
            </a:r>
          </a:p>
        </p:txBody>
      </p:sp>
      <p:sp>
        <p:nvSpPr>
          <p:cNvPr id="9" name="Espace réservé du contenu 7"/>
          <p:cNvSpPr txBox="1">
            <a:spLocks/>
          </p:cNvSpPr>
          <p:nvPr/>
        </p:nvSpPr>
        <p:spPr bwMode="auto">
          <a:xfrm>
            <a:off x="585788" y="1374775"/>
            <a:ext cx="8229600" cy="2279650"/>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marL="0" indent="0">
              <a:spcBef>
                <a:spcPts val="900"/>
              </a:spcBef>
              <a:buClr>
                <a:srgbClr val="000090"/>
              </a:buClr>
              <a:buSzPct val="70000"/>
              <a:defRPr/>
            </a:pPr>
            <a:r>
              <a:rPr lang="fr-FR" b="1">
                <a:solidFill>
                  <a:srgbClr val="161616"/>
                </a:solidFill>
                <a:latin typeface="Times" charset="0"/>
                <a:cs typeface="Times" charset="0"/>
              </a:rPr>
              <a:t>How to achieve nevertheless something equivalent?</a:t>
            </a:r>
          </a:p>
          <a:p>
            <a:pPr marL="0" indent="0">
              <a:spcBef>
                <a:spcPts val="900"/>
              </a:spcBef>
              <a:buClr>
                <a:srgbClr val="000090"/>
              </a:buClr>
              <a:buSzPct val="70000"/>
              <a:defRPr/>
            </a:pPr>
            <a:endParaRPr lang="fr-FR" sz="800" b="1" smtClean="0">
              <a:solidFill>
                <a:srgbClr val="161616"/>
              </a:solidFill>
              <a:latin typeface="Times" charset="0"/>
              <a:cs typeface="Times" charset="0"/>
            </a:endParaRPr>
          </a:p>
          <a:p>
            <a:pPr marL="0" indent="0" algn="just">
              <a:spcBef>
                <a:spcPts val="900"/>
              </a:spcBef>
              <a:buClr>
                <a:srgbClr val="000090"/>
              </a:buClr>
              <a:buSzPct val="70000"/>
              <a:defRPr/>
            </a:pPr>
            <a:r>
              <a:rPr lang="fr-FR" sz="2400">
                <a:solidFill>
                  <a:srgbClr val="161616"/>
                </a:solidFill>
                <a:latin typeface="Times" charset="0"/>
                <a:cs typeface="Times" charset="0"/>
              </a:rPr>
              <a:t>Create an </a:t>
            </a:r>
            <a:r>
              <a:rPr lang="fr-FR" sz="2400">
                <a:solidFill>
                  <a:srgbClr val="990000"/>
                </a:solidFill>
                <a:latin typeface="Times" charset="0"/>
                <a:cs typeface="Times" charset="0"/>
              </a:rPr>
              <a:t>association network </a:t>
            </a:r>
            <a:r>
              <a:rPr lang="fr-FR" sz="2400">
                <a:solidFill>
                  <a:srgbClr val="161616"/>
                </a:solidFill>
                <a:latin typeface="Times" charset="0"/>
                <a:cs typeface="Times" charset="0"/>
              </a:rPr>
              <a:t>where all words are linked either by </a:t>
            </a:r>
            <a:r>
              <a:rPr lang="fr-FR" sz="2400" b="1">
                <a:solidFill>
                  <a:srgbClr val="161616"/>
                </a:solidFill>
                <a:latin typeface="Times" charset="0"/>
                <a:cs typeface="Times" charset="0"/>
              </a:rPr>
              <a:t>typed</a:t>
            </a:r>
            <a:r>
              <a:rPr lang="fr-FR" sz="2400">
                <a:solidFill>
                  <a:srgbClr val="161616"/>
                </a:solidFill>
                <a:latin typeface="Times" charset="0"/>
                <a:cs typeface="Times" charset="0"/>
              </a:rPr>
              <a:t> or </a:t>
            </a:r>
            <a:r>
              <a:rPr lang="fr-FR" sz="2400" b="1">
                <a:solidFill>
                  <a:srgbClr val="161616"/>
                </a:solidFill>
                <a:latin typeface="Times" charset="0"/>
                <a:cs typeface="Times" charset="0"/>
              </a:rPr>
              <a:t>untyped</a:t>
            </a:r>
            <a:r>
              <a:rPr lang="fr-FR" sz="2400">
                <a:solidFill>
                  <a:srgbClr val="161616"/>
                </a:solidFill>
                <a:latin typeface="Times" charset="0"/>
                <a:cs typeface="Times" charset="0"/>
              </a:rPr>
              <a:t> associations. Since authors always know something about the target, they will enter the network by using this item as starting point, navigating from the source-word </a:t>
            </a:r>
            <a:r>
              <a:rPr lang="fr-FR" sz="2200">
                <a:solidFill>
                  <a:srgbClr val="161616"/>
                </a:solidFill>
                <a:latin typeface="Times" charset="0"/>
                <a:cs typeface="Times" charset="0"/>
              </a:rPr>
              <a:t>(word coming to their mind)</a:t>
            </a:r>
            <a:r>
              <a:rPr lang="fr-FR" sz="2400">
                <a:solidFill>
                  <a:srgbClr val="161616"/>
                </a:solidFill>
                <a:latin typeface="Times" charset="0"/>
                <a:cs typeface="Times" charset="0"/>
              </a:rPr>
              <a:t> to the target, which is generally in close vicinity.</a:t>
            </a:r>
          </a:p>
          <a:p>
            <a:pPr marL="0" indent="0" algn="just">
              <a:spcBef>
                <a:spcPts val="900"/>
              </a:spcBef>
              <a:buClr>
                <a:srgbClr val="000090"/>
              </a:buClr>
              <a:buSzPct val="70000"/>
              <a:defRPr/>
            </a:pPr>
            <a:r>
              <a:rPr lang="fr-FR" sz="2400">
                <a:solidFill>
                  <a:srgbClr val="161616"/>
                </a:solidFill>
                <a:latin typeface="Times" charset="0"/>
                <a:cs typeface="Times" charset="0"/>
              </a:rPr>
              <a:t>Knowledge of the relationship between the source and the target is an obvious asset, as it reduces considerably the search space.</a:t>
            </a:r>
          </a:p>
          <a:p>
            <a:pPr marL="0" indent="0">
              <a:spcBef>
                <a:spcPts val="900"/>
              </a:spcBef>
              <a:buClr>
                <a:srgbClr val="000090"/>
              </a:buClr>
              <a:buSzPct val="70000"/>
              <a:defRPr/>
            </a:pPr>
            <a:endParaRPr lang="fr-FR" smtClean="0">
              <a:solidFill>
                <a:srgbClr val="161616"/>
              </a:solidFill>
              <a:latin typeface="Times" charset="0"/>
              <a:cs typeface="Times" charset="0"/>
            </a:endParaRPr>
          </a:p>
          <a:p>
            <a:pPr>
              <a:spcBef>
                <a:spcPts val="900"/>
              </a:spcBef>
              <a:buClr>
                <a:srgbClr val="000090"/>
              </a:buClr>
              <a:buSzPct val="70000"/>
              <a:buFont typeface="Calibri" charset="0"/>
              <a:buAutoNum type="arabicPeriod"/>
              <a:defRPr/>
            </a:pPr>
            <a:endParaRPr lang="fr-FR" smtClean="0">
              <a:solidFill>
                <a:srgbClr val="161616"/>
              </a:solidFill>
              <a:effectLst>
                <a:outerShdw blurRad="38100" dist="38100" dir="2700000" algn="tl">
                  <a:srgbClr val="DDDDDD"/>
                </a:outerShdw>
              </a:effectLst>
              <a:latin typeface="Times" charset="0"/>
              <a:cs typeface="Times" charset="0"/>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26</a:t>
            </a:fld>
            <a:endParaRPr lang="fr-FR" sz="1600"/>
          </a:p>
        </p:txBody>
      </p:sp>
    </p:spTree>
    <p:extLst>
      <p:ext uri="{BB962C8B-B14F-4D97-AF65-F5344CB8AC3E}">
        <p14:creationId xmlns:p14="http://schemas.microsoft.com/office/powerpoint/2010/main" val="19323552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31763" y="1368425"/>
          <a:ext cx="8878887" cy="4090989"/>
        </p:xfrm>
        <a:graphic>
          <a:graphicData uri="http://schemas.openxmlformats.org/drawingml/2006/table">
            <a:tbl>
              <a:tblPr firstRow="1" bandRow="1">
                <a:tableStyleId>{5C22544A-7EE6-4342-B048-85BDC9FD1C3A}</a:tableStyleId>
              </a:tblPr>
              <a:tblGrid>
                <a:gridCol w="439995"/>
                <a:gridCol w="2335362"/>
                <a:gridCol w="4535342"/>
                <a:gridCol w="1568188"/>
              </a:tblGrid>
              <a:tr h="537187">
                <a:tc>
                  <a:txBody>
                    <a:bodyPr/>
                    <a:lstStyle/>
                    <a:p>
                      <a:endParaRPr lang="fr-FR" sz="1800"/>
                    </a:p>
                  </a:txBody>
                  <a:tcPr marL="91444" marR="91444" marT="45727" marB="4572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Type of relation</a:t>
                      </a:r>
                    </a:p>
                  </a:txBody>
                  <a:tcPr marL="91444" marR="91444" marT="45727" marB="4572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Description of the relation</a:t>
                      </a:r>
                    </a:p>
                  </a:txBody>
                  <a:tcPr marL="91444" marR="91444" marT="45727" marB="4572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prime-target</a:t>
                      </a:r>
                    </a:p>
                  </a:txBody>
                  <a:tcPr marL="91444" marR="91444" marT="45727" marB="45727"/>
                </a:tc>
              </a:tr>
              <a:tr h="640176">
                <a:tc>
                  <a:txBody>
                    <a:bodyPr/>
                    <a:lstStyle/>
                    <a:p>
                      <a:pPr algn="l"/>
                      <a:r>
                        <a:rPr lang="en-US" altLang="zh-CN" sz="1800" dirty="0" smtClean="0">
                          <a:solidFill>
                            <a:srgbClr val="000000"/>
                          </a:solidFill>
                          <a:latin typeface="Times" pitchFamily="18" charset="0"/>
                          <a:cs typeface="Times" pitchFamily="18" charset="0"/>
                        </a:rPr>
                        <a:t>1</a:t>
                      </a:r>
                    </a:p>
                    <a:p>
                      <a:pPr algn="l"/>
                      <a:r>
                        <a:rPr lang="en-US" altLang="zh-CN" sz="1800" dirty="0" smtClean="0">
                          <a:solidFill>
                            <a:srgbClr val="000000"/>
                          </a:solidFill>
                          <a:latin typeface="Times" pitchFamily="18" charset="0"/>
                          <a:cs typeface="Times" pitchFamily="18" charset="0"/>
                        </a:rPr>
                        <a:t>2</a:t>
                      </a:r>
                    </a:p>
                  </a:txBody>
                  <a:tcPr marL="91444" marR="91444" marT="45727" marB="45727"/>
                </a:tc>
                <a:tc>
                  <a:txBody>
                    <a:bodyPr/>
                    <a:lstStyle/>
                    <a:p>
                      <a:pPr algn="l"/>
                      <a:r>
                        <a:rPr lang="en-US" altLang="zh-CN" sz="1800" i="1" dirty="0" smtClean="0">
                          <a:solidFill>
                            <a:srgbClr val="000000"/>
                          </a:solidFill>
                          <a:latin typeface="Times" pitchFamily="18" charset="0"/>
                          <a:cs typeface="Times" pitchFamily="18" charset="0"/>
                        </a:rPr>
                        <a:t>Hypernym</a:t>
                      </a:r>
                    </a:p>
                    <a:p>
                      <a:pPr algn="l"/>
                      <a:r>
                        <a:rPr lang="en-US" altLang="zh-CN" sz="1800" i="1" dirty="0" smtClean="0">
                          <a:solidFill>
                            <a:srgbClr val="000000"/>
                          </a:solidFill>
                          <a:latin typeface="Times" pitchFamily="18" charset="0"/>
                          <a:cs typeface="Times" pitchFamily="18" charset="0"/>
                        </a:rPr>
                        <a:t>Hyponym</a:t>
                      </a:r>
                    </a:p>
                  </a:txBody>
                  <a:tcPr marL="91444" marR="91444" marT="45727" marB="45727"/>
                </a:tc>
                <a:tc>
                  <a:txBody>
                    <a:bodyPr/>
                    <a:lstStyle/>
                    <a:p>
                      <a:pPr algn="l"/>
                      <a:r>
                        <a:rPr lang="en-US" altLang="zh-CN" sz="1800" dirty="0" smtClean="0">
                          <a:solidFill>
                            <a:srgbClr val="000000"/>
                          </a:solidFill>
                          <a:latin typeface="Times" pitchFamily="18" charset="0"/>
                          <a:cs typeface="Times" pitchFamily="18" charset="0"/>
                        </a:rPr>
                        <a:t>a more general word</a:t>
                      </a:r>
                    </a:p>
                    <a:p>
                      <a:pPr algn="l"/>
                      <a:r>
                        <a:rPr lang="en-US" altLang="zh-CN" sz="1800" dirty="0" smtClean="0">
                          <a:solidFill>
                            <a:srgbClr val="000000"/>
                          </a:solidFill>
                          <a:latin typeface="Times" pitchFamily="18" charset="0"/>
                          <a:cs typeface="Times" pitchFamily="18" charset="0"/>
                        </a:rPr>
                        <a:t>a more specific word</a:t>
                      </a:r>
                    </a:p>
                  </a:txBody>
                  <a:tcPr marL="91444" marR="91444" marT="45727" marB="45727"/>
                </a:tc>
                <a:tc>
                  <a:txBody>
                    <a:bodyPr/>
                    <a:lstStyle/>
                    <a:p>
                      <a:pPr algn="l"/>
                      <a:r>
                        <a:rPr lang="en-US" altLang="zh-CN" sz="1800" dirty="0" smtClean="0">
                          <a:solidFill>
                            <a:srgbClr val="000000"/>
                          </a:solidFill>
                          <a:latin typeface="Times" pitchFamily="18" charset="0"/>
                          <a:cs typeface="Times" pitchFamily="18" charset="0"/>
                        </a:rPr>
                        <a:t>pie-pastry</a:t>
                      </a:r>
                    </a:p>
                    <a:p>
                      <a:pPr algn="l"/>
                      <a:r>
                        <a:rPr lang="en-US" altLang="zh-CN" sz="1800" dirty="0" smtClean="0">
                          <a:solidFill>
                            <a:srgbClr val="000000"/>
                          </a:solidFill>
                          <a:latin typeface="Times" pitchFamily="18" charset="0"/>
                          <a:cs typeface="Times" pitchFamily="18" charset="0"/>
                        </a:rPr>
                        <a:t>fruit-nut</a:t>
                      </a:r>
                    </a:p>
                  </a:txBody>
                  <a:tcPr marL="91444" marR="91444" marT="45727" marB="45727"/>
                </a:tc>
              </a:tr>
              <a:tr h="914537">
                <a:tc>
                  <a:txBody>
                    <a:bodyPr/>
                    <a:lstStyle/>
                    <a:p>
                      <a:pPr algn="l"/>
                      <a:r>
                        <a:rPr lang="en-US" altLang="zh-CN" sz="1800" dirty="0" smtClean="0">
                          <a:solidFill>
                            <a:srgbClr val="000000"/>
                          </a:solidFill>
                          <a:latin typeface="Times" pitchFamily="18" charset="0"/>
                          <a:cs typeface="Times" pitchFamily="18" charset="0"/>
                        </a:rPr>
                        <a:t>3</a:t>
                      </a:r>
                      <a:r>
                        <a:rPr lang="en-US" altLang="zh-CN" sz="1200" dirty="0" smtClean="0">
                          <a:solidFill>
                            <a:srgbClr val="000000"/>
                          </a:solidFill>
                          <a:latin typeface="Times" pitchFamily="18" charset="0"/>
                          <a:cs typeface="Times" pitchFamily="18" charset="0"/>
                        </a:rPr>
                        <a:t>a</a:t>
                      </a:r>
                    </a:p>
                    <a:p>
                      <a:pPr algn="l"/>
                      <a:r>
                        <a:rPr lang="en-US" altLang="zh-CN" sz="1800" dirty="0" smtClean="0">
                          <a:solidFill>
                            <a:srgbClr val="000000"/>
                          </a:solidFill>
                          <a:latin typeface="Times" pitchFamily="18" charset="0"/>
                          <a:cs typeface="Times" pitchFamily="18" charset="0"/>
                        </a:rPr>
                        <a:t>3</a:t>
                      </a:r>
                      <a:r>
                        <a:rPr lang="en-US" altLang="zh-CN" sz="1200" dirty="0" smtClean="0">
                          <a:solidFill>
                            <a:srgbClr val="000000"/>
                          </a:solidFill>
                          <a:latin typeface="Times" pitchFamily="18" charset="0"/>
                          <a:cs typeface="Times" pitchFamily="18" charset="0"/>
                        </a:rPr>
                        <a:t>b</a:t>
                      </a:r>
                    </a:p>
                    <a:p>
                      <a:pPr algn="l"/>
                      <a:r>
                        <a:rPr lang="en-US" altLang="zh-CN" sz="1800" dirty="0" smtClean="0">
                          <a:solidFill>
                            <a:srgbClr val="000000"/>
                          </a:solidFill>
                          <a:latin typeface="Times" pitchFamily="18" charset="0"/>
                          <a:cs typeface="Times" pitchFamily="18" charset="0"/>
                        </a:rPr>
                        <a:t>3</a:t>
                      </a:r>
                      <a:r>
                        <a:rPr lang="en-US" altLang="zh-CN" sz="1200" dirty="0" smtClean="0">
                          <a:solidFill>
                            <a:srgbClr val="000000"/>
                          </a:solidFill>
                          <a:latin typeface="Times" pitchFamily="18" charset="0"/>
                          <a:cs typeface="Times" pitchFamily="18" charset="0"/>
                        </a:rPr>
                        <a:t>c</a:t>
                      </a:r>
                    </a:p>
                  </a:txBody>
                  <a:tcPr marL="91444" marR="91444" marT="45727" marB="45727"/>
                </a:tc>
                <a:tc>
                  <a:txBody>
                    <a:bodyPr/>
                    <a:lstStyle/>
                    <a:p>
                      <a:pPr algn="l"/>
                      <a:r>
                        <a:rPr lang="en-US" altLang="zh-CN" sz="1800" i="1" dirty="0" smtClean="0">
                          <a:solidFill>
                            <a:srgbClr val="000000"/>
                          </a:solidFill>
                          <a:latin typeface="Times" pitchFamily="18" charset="0"/>
                          <a:cs typeface="Times" pitchFamily="18" charset="0"/>
                        </a:rPr>
                        <a:t>Meronym_substance</a:t>
                      </a:r>
                    </a:p>
                    <a:p>
                      <a:pPr algn="l"/>
                      <a:r>
                        <a:rPr lang="en-US" altLang="zh-CN" sz="1800" i="1" dirty="0" smtClean="0">
                          <a:solidFill>
                            <a:srgbClr val="000000"/>
                          </a:solidFill>
                          <a:latin typeface="Times" pitchFamily="18" charset="0"/>
                          <a:cs typeface="Times" pitchFamily="18" charset="0"/>
                        </a:rPr>
                        <a:t>Meronym_part_of</a:t>
                      </a:r>
                    </a:p>
                    <a:p>
                      <a:pPr algn="l"/>
                      <a:r>
                        <a:rPr lang="en-US" altLang="zh-CN" sz="1800" i="1" dirty="0" smtClean="0">
                          <a:solidFill>
                            <a:srgbClr val="000000"/>
                          </a:solidFill>
                          <a:latin typeface="Times" pitchFamily="18" charset="0"/>
                          <a:cs typeface="Times" pitchFamily="18" charset="0"/>
                        </a:rPr>
                        <a:t>Meronym_member_of</a:t>
                      </a:r>
                    </a:p>
                  </a:txBody>
                  <a:tcPr marL="91444" marR="91444" marT="45727" marB="45727"/>
                </a:tc>
                <a:tc>
                  <a:txBody>
                    <a:bodyPr/>
                    <a:lstStyle/>
                    <a:p>
                      <a:pPr algn="l"/>
                      <a:r>
                        <a:rPr lang="en-US" altLang="zh-CN" sz="1800" dirty="0" smtClean="0">
                          <a:solidFill>
                            <a:srgbClr val="000000"/>
                          </a:solidFill>
                          <a:latin typeface="Times" pitchFamily="18" charset="0"/>
                          <a:cs typeface="Times" pitchFamily="18" charset="0"/>
                        </a:rPr>
                        <a:t>a concept being a substance of another concept</a:t>
                      </a:r>
                    </a:p>
                    <a:p>
                      <a:pPr algn="l"/>
                      <a:r>
                        <a:rPr lang="en-US" altLang="zh-CN" sz="1800" dirty="0" smtClean="0">
                          <a:solidFill>
                            <a:srgbClr val="000000"/>
                          </a:solidFill>
                          <a:latin typeface="Times" pitchFamily="18" charset="0"/>
                          <a:cs typeface="Times" pitchFamily="18" charset="0"/>
                        </a:rPr>
                        <a:t>a concept being part of another concept</a:t>
                      </a:r>
                    </a:p>
                    <a:p>
                      <a:pPr algn="l"/>
                      <a:r>
                        <a:rPr lang="en-US" altLang="zh-CN" sz="1800" dirty="0" smtClean="0">
                          <a:solidFill>
                            <a:srgbClr val="000000"/>
                          </a:solidFill>
                          <a:latin typeface="Times" pitchFamily="18" charset="0"/>
                          <a:cs typeface="Times" pitchFamily="18" charset="0"/>
                        </a:rPr>
                        <a:t>a concept being a member of another concept</a:t>
                      </a:r>
                    </a:p>
                  </a:txBody>
                  <a:tcPr marL="91444" marR="91444" marT="45727" marB="45727"/>
                </a:tc>
                <a:tc>
                  <a:txBody>
                    <a:bodyPr/>
                    <a:lstStyle/>
                    <a:p>
                      <a:pPr algn="l"/>
                      <a:r>
                        <a:rPr lang="en-US" altLang="zh-CN" sz="1800" dirty="0" smtClean="0">
                          <a:solidFill>
                            <a:srgbClr val="000000"/>
                          </a:solidFill>
                          <a:latin typeface="Times" pitchFamily="18" charset="0"/>
                          <a:cs typeface="Times" pitchFamily="18" charset="0"/>
                        </a:rPr>
                        <a:t>blood-body</a:t>
                      </a:r>
                    </a:p>
                    <a:p>
                      <a:pPr algn="l"/>
                      <a:r>
                        <a:rPr lang="en-US" altLang="zh-CN" sz="1800" dirty="0" smtClean="0">
                          <a:solidFill>
                            <a:srgbClr val="000000"/>
                          </a:solidFill>
                          <a:latin typeface="Times" pitchFamily="18" charset="0"/>
                          <a:cs typeface="Times" pitchFamily="18" charset="0"/>
                        </a:rPr>
                        <a:t>ship-fleet</a:t>
                      </a:r>
                    </a:p>
                    <a:p>
                      <a:pPr algn="l"/>
                      <a:r>
                        <a:rPr lang="en-US" altLang="zh-CN" sz="1800" dirty="0" smtClean="0">
                          <a:solidFill>
                            <a:srgbClr val="000000"/>
                          </a:solidFill>
                          <a:latin typeface="Times" pitchFamily="18" charset="0"/>
                          <a:cs typeface="Times" pitchFamily="18" charset="0"/>
                        </a:rPr>
                        <a:t>kid-family</a:t>
                      </a:r>
                    </a:p>
                  </a:txBody>
                  <a:tcPr marL="91444" marR="91444" marT="45727" marB="45727"/>
                </a:tc>
              </a:tr>
              <a:tr h="914537">
                <a:tc>
                  <a:txBody>
                    <a:bodyPr/>
                    <a:lstStyle/>
                    <a:p>
                      <a:pPr algn="l"/>
                      <a:r>
                        <a:rPr lang="en-US" altLang="zh-CN" sz="1800" dirty="0" smtClean="0">
                          <a:solidFill>
                            <a:srgbClr val="000000"/>
                          </a:solidFill>
                          <a:latin typeface="Times" pitchFamily="18" charset="0"/>
                          <a:cs typeface="Times" pitchFamily="18" charset="0"/>
                        </a:rPr>
                        <a:t>4</a:t>
                      </a:r>
                      <a:r>
                        <a:rPr lang="en-US" altLang="zh-CN" sz="1200" dirty="0" smtClean="0">
                          <a:solidFill>
                            <a:srgbClr val="000000"/>
                          </a:solidFill>
                          <a:latin typeface="Times" pitchFamily="18" charset="0"/>
                          <a:cs typeface="Times" pitchFamily="18" charset="0"/>
                        </a:rPr>
                        <a:t>a</a:t>
                      </a:r>
                    </a:p>
                    <a:p>
                      <a:pPr algn="l"/>
                      <a:r>
                        <a:rPr lang="en-US" altLang="zh-CN" sz="1800" dirty="0" smtClean="0">
                          <a:solidFill>
                            <a:srgbClr val="000000"/>
                          </a:solidFill>
                          <a:latin typeface="Times" pitchFamily="18" charset="0"/>
                          <a:cs typeface="Times" pitchFamily="18" charset="0"/>
                        </a:rPr>
                        <a:t>4</a:t>
                      </a:r>
                      <a:r>
                        <a:rPr lang="en-US" altLang="zh-CN" sz="1200" dirty="0" smtClean="0">
                          <a:solidFill>
                            <a:srgbClr val="000000"/>
                          </a:solidFill>
                          <a:latin typeface="Times" pitchFamily="18" charset="0"/>
                          <a:cs typeface="Times" pitchFamily="18" charset="0"/>
                        </a:rPr>
                        <a:t>b</a:t>
                      </a:r>
                    </a:p>
                    <a:p>
                      <a:pPr algn="l"/>
                      <a:r>
                        <a:rPr lang="en-US" altLang="zh-CN" sz="1800" dirty="0" smtClean="0">
                          <a:solidFill>
                            <a:srgbClr val="000000"/>
                          </a:solidFill>
                          <a:latin typeface="Times" pitchFamily="18" charset="0"/>
                          <a:cs typeface="Times" pitchFamily="18" charset="0"/>
                        </a:rPr>
                        <a:t>4</a:t>
                      </a:r>
                      <a:r>
                        <a:rPr lang="en-US" altLang="zh-CN" sz="1200" dirty="0" smtClean="0">
                          <a:solidFill>
                            <a:srgbClr val="000000"/>
                          </a:solidFill>
                          <a:latin typeface="Times" pitchFamily="18" charset="0"/>
                          <a:cs typeface="Times" pitchFamily="18" charset="0"/>
                        </a:rPr>
                        <a:t>c</a:t>
                      </a:r>
                    </a:p>
                  </a:txBody>
                  <a:tcPr marL="91444" marR="91444" marT="45727" marB="45727"/>
                </a:tc>
                <a:tc>
                  <a:txBody>
                    <a:bodyPr/>
                    <a:lstStyle/>
                    <a:p>
                      <a:pPr algn="l"/>
                      <a:r>
                        <a:rPr lang="en-US" altLang="zh-CN" sz="1800" i="1" dirty="0" smtClean="0">
                          <a:solidFill>
                            <a:srgbClr val="000000"/>
                          </a:solidFill>
                          <a:latin typeface="Times" pitchFamily="18" charset="0"/>
                          <a:cs typeface="Times" pitchFamily="18" charset="0"/>
                        </a:rPr>
                        <a:t>Holonym_substance</a:t>
                      </a:r>
                    </a:p>
                    <a:p>
                      <a:pPr algn="l"/>
                      <a:r>
                        <a:rPr lang="en-US" altLang="zh-CN" sz="1800" i="1" dirty="0" smtClean="0">
                          <a:solidFill>
                            <a:srgbClr val="000000"/>
                          </a:solidFill>
                          <a:latin typeface="Times" pitchFamily="18" charset="0"/>
                          <a:cs typeface="Times" pitchFamily="18" charset="0"/>
                        </a:rPr>
                        <a:t>Holonym_part_of</a:t>
                      </a:r>
                    </a:p>
                    <a:p>
                      <a:pPr algn="l"/>
                      <a:r>
                        <a:rPr lang="en-US" altLang="zh-CN" sz="1800" i="1" dirty="0" smtClean="0">
                          <a:solidFill>
                            <a:srgbClr val="000000"/>
                          </a:solidFill>
                          <a:latin typeface="Times" pitchFamily="18" charset="0"/>
                          <a:cs typeface="Times" pitchFamily="18" charset="0"/>
                        </a:rPr>
                        <a:t>Holonym_member_of</a:t>
                      </a:r>
                    </a:p>
                  </a:txBody>
                  <a:tcPr marL="91444" marR="91444" marT="45727" marB="45727"/>
                </a:tc>
                <a:tc>
                  <a:txBody>
                    <a:bodyPr/>
                    <a:lstStyle/>
                    <a:p>
                      <a:pPr algn="l"/>
                      <a:r>
                        <a:rPr lang="en-US" altLang="zh-CN" sz="1800" i="0" dirty="0" smtClean="0">
                          <a:solidFill>
                            <a:srgbClr val="000000"/>
                          </a:solidFill>
                          <a:latin typeface="Times" pitchFamily="18" charset="0"/>
                          <a:cs typeface="Times" pitchFamily="18" charset="0"/>
                        </a:rPr>
                        <a:t>a concept having another concept as substance</a:t>
                      </a:r>
                    </a:p>
                    <a:p>
                      <a:pPr algn="l"/>
                      <a:r>
                        <a:rPr lang="en-US" altLang="zh-CN" sz="1800" i="0" dirty="0" smtClean="0">
                          <a:solidFill>
                            <a:srgbClr val="000000"/>
                          </a:solidFill>
                          <a:latin typeface="Times" pitchFamily="18" charset="0"/>
                          <a:cs typeface="Times" pitchFamily="18" charset="0"/>
                        </a:rPr>
                        <a:t>a concept having another concept as part</a:t>
                      </a:r>
                    </a:p>
                    <a:p>
                      <a:pPr algn="l"/>
                      <a:r>
                        <a:rPr lang="en-US" altLang="zh-CN" sz="1800" i="0" dirty="0" smtClean="0">
                          <a:solidFill>
                            <a:srgbClr val="000000"/>
                          </a:solidFill>
                          <a:latin typeface="Times" pitchFamily="18" charset="0"/>
                          <a:cs typeface="Times" pitchFamily="18" charset="0"/>
                        </a:rPr>
                        <a:t>a concept having another concept as member</a:t>
                      </a:r>
                    </a:p>
                  </a:txBody>
                  <a:tcPr marL="91444" marR="91444" marT="45727" marB="45727"/>
                </a:tc>
                <a:tc>
                  <a:txBody>
                    <a:bodyPr/>
                    <a:lstStyle/>
                    <a:p>
                      <a:pPr algn="l"/>
                      <a:r>
                        <a:rPr lang="en-US" altLang="zh-CN" sz="1800" dirty="0" smtClean="0">
                          <a:solidFill>
                            <a:srgbClr val="000000"/>
                          </a:solidFill>
                          <a:latin typeface="Times" pitchFamily="18" charset="0"/>
                          <a:cs typeface="Times" pitchFamily="18" charset="0"/>
                        </a:rPr>
                        <a:t>sea-salt</a:t>
                      </a:r>
                    </a:p>
                    <a:p>
                      <a:pPr algn="l"/>
                      <a:r>
                        <a:rPr lang="en-US" altLang="zh-CN" sz="1800" dirty="0" smtClean="0">
                          <a:solidFill>
                            <a:srgbClr val="000000"/>
                          </a:solidFill>
                          <a:latin typeface="Times" pitchFamily="18" charset="0"/>
                          <a:cs typeface="Times" pitchFamily="18" charset="0"/>
                        </a:rPr>
                        <a:t>tree-leave</a:t>
                      </a:r>
                    </a:p>
                    <a:p>
                      <a:pPr algn="l"/>
                      <a:r>
                        <a:rPr lang="en-US" altLang="zh-CN" sz="1800" dirty="0" smtClean="0">
                          <a:solidFill>
                            <a:srgbClr val="000000"/>
                          </a:solidFill>
                          <a:latin typeface="Times" pitchFamily="18" charset="0"/>
                          <a:cs typeface="Times" pitchFamily="18" charset="0"/>
                        </a:rPr>
                        <a:t>team-player</a:t>
                      </a:r>
                    </a:p>
                  </a:txBody>
                  <a:tcPr marL="91444" marR="91444" marT="45727" marB="45727"/>
                </a:tc>
              </a:tr>
              <a:tr h="4808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5</a:t>
                      </a:r>
                    </a:p>
                  </a:txBody>
                  <a:tcPr marL="91444" marR="9144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Cause to</a:t>
                      </a:r>
                    </a:p>
                  </a:txBody>
                  <a:tcPr marL="91444" marR="9144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a verb expressing the cause of a result</a:t>
                      </a:r>
                    </a:p>
                  </a:txBody>
                  <a:tcPr marL="91444" marR="9144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kill-die</a:t>
                      </a:r>
                    </a:p>
                  </a:txBody>
                  <a:tcPr marL="91444" marR="91444" marT="45727" marB="45727"/>
                </a:tc>
              </a:tr>
              <a:tr h="6036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6</a:t>
                      </a:r>
                    </a:p>
                  </a:txBody>
                  <a:tcPr marL="91444" marR="91444" marT="45727" marB="45727"/>
                </a:tc>
                <a:tc>
                  <a:txBody>
                    <a:bodyPr/>
                    <a:lstStyle/>
                    <a:p>
                      <a:r>
                        <a:rPr lang="en-US" altLang="zh-CN" sz="1800" i="1" dirty="0" smtClean="0">
                          <a:solidFill>
                            <a:srgbClr val="000000"/>
                          </a:solidFill>
                          <a:latin typeface="Times" pitchFamily="18" charset="0"/>
                          <a:cs typeface="Times" pitchFamily="18" charset="0"/>
                        </a:rPr>
                        <a:t>Entailment</a:t>
                      </a:r>
                      <a:endParaRPr lang="fr-FR" sz="1800"/>
                    </a:p>
                  </a:txBody>
                  <a:tcPr marL="91444" marR="9144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0" dirty="0" smtClean="0">
                          <a:solidFill>
                            <a:srgbClr val="000000"/>
                          </a:solidFill>
                          <a:latin typeface="Times" pitchFamily="18" charset="0"/>
                          <a:cs typeface="Times" pitchFamily="18" charset="0"/>
                        </a:rPr>
                        <a:t>a verb expressing an unavoidable result</a:t>
                      </a:r>
                    </a:p>
                  </a:txBody>
                  <a:tcPr marL="91444" marR="91444" marT="45727" marB="4572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buy-have</a:t>
                      </a:r>
                    </a:p>
                  </a:txBody>
                  <a:tcPr marL="91444" marR="91444" marT="45727" marB="45727"/>
                </a:tc>
              </a:tr>
            </a:tbl>
          </a:graphicData>
        </a:graphic>
      </p:graphicFrame>
      <p:sp>
        <p:nvSpPr>
          <p:cNvPr id="3" name="ZoneTexte 2"/>
          <p:cNvSpPr txBox="1"/>
          <p:nvPr/>
        </p:nvSpPr>
        <p:spPr>
          <a:xfrm>
            <a:off x="1287463" y="225425"/>
            <a:ext cx="6780212" cy="954088"/>
          </a:xfrm>
          <a:prstGeom prst="rect">
            <a:avLst/>
          </a:prstGeom>
          <a:noFill/>
        </p:spPr>
        <p:txBody>
          <a:bodyPr wrap="none">
            <a:spAutoFit/>
          </a:bodyPr>
          <a:lstStyle/>
          <a:p>
            <a:pPr algn="ctr">
              <a:defRPr/>
            </a:pPr>
            <a:r>
              <a:rPr lang="fr-FR" sz="3200">
                <a:solidFill>
                  <a:srgbClr val="000000"/>
                </a:solidFill>
                <a:cs typeface="ＭＳ Ｐゴシック" charset="0"/>
              </a:rPr>
              <a:t>Various kinds of relations : </a:t>
            </a:r>
          </a:p>
          <a:p>
            <a:pPr>
              <a:defRPr/>
            </a:pPr>
            <a:r>
              <a:rPr lang="fr-FR" i="1">
                <a:solidFill>
                  <a:srgbClr val="000000"/>
                </a:solidFill>
                <a:cs typeface="ＭＳ Ｐゴシック" charset="0"/>
              </a:rPr>
              <a:t>meaning-related </a:t>
            </a:r>
            <a:r>
              <a:rPr lang="fr-FR" sz="2000">
                <a:solidFill>
                  <a:srgbClr val="000000"/>
                </a:solidFill>
                <a:cs typeface="ＭＳ Ｐゴシック" charset="0"/>
              </a:rPr>
              <a:t>(1-13)</a:t>
            </a:r>
            <a:r>
              <a:rPr lang="fr-FR">
                <a:solidFill>
                  <a:srgbClr val="000000"/>
                </a:solidFill>
                <a:cs typeface="ＭＳ Ｐゴシック" charset="0"/>
              </a:rPr>
              <a:t>, </a:t>
            </a:r>
            <a:r>
              <a:rPr lang="fr-FR" i="1">
                <a:solidFill>
                  <a:srgbClr val="000000"/>
                </a:solidFill>
                <a:cs typeface="ＭＳ Ｐゴシック" charset="0"/>
              </a:rPr>
              <a:t>form-related </a:t>
            </a:r>
            <a:r>
              <a:rPr lang="fr-FR" sz="2000">
                <a:solidFill>
                  <a:srgbClr val="000000"/>
                </a:solidFill>
                <a:cs typeface="ＭＳ Ｐゴシック" charset="0"/>
              </a:rPr>
              <a:t>(15-19) or both (14)  </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27</a:t>
            </a:fld>
            <a:endParaRPr lang="fr-FR" sz="1600"/>
          </a:p>
        </p:txBody>
      </p:sp>
    </p:spTree>
    <p:extLst>
      <p:ext uri="{BB962C8B-B14F-4D97-AF65-F5344CB8AC3E}">
        <p14:creationId xmlns:p14="http://schemas.microsoft.com/office/powerpoint/2010/main" val="34914247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0650" y="1433513"/>
          <a:ext cx="8878888" cy="4138613"/>
        </p:xfrm>
        <a:graphic>
          <a:graphicData uri="http://schemas.openxmlformats.org/drawingml/2006/table">
            <a:tbl>
              <a:tblPr firstRow="1" bandRow="1">
                <a:tableStyleId>{5C22544A-7EE6-4342-B048-85BDC9FD1C3A}</a:tableStyleId>
              </a:tblPr>
              <a:tblGrid>
                <a:gridCol w="439995"/>
                <a:gridCol w="2335362"/>
                <a:gridCol w="4535343"/>
                <a:gridCol w="1568188"/>
              </a:tblGrid>
              <a:tr h="586381">
                <a:tc>
                  <a:txBody>
                    <a:bodyPr/>
                    <a:lstStyle/>
                    <a:p>
                      <a:endParaRPr lang="fr-FR" sz="1800"/>
                    </a:p>
                  </a:txBody>
                  <a:tcPr marL="91444" marR="9144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Type of relation</a:t>
                      </a:r>
                    </a:p>
                  </a:txBody>
                  <a:tcPr marL="91444" marR="9144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Description of the relation</a:t>
                      </a:r>
                    </a:p>
                  </a:txBody>
                  <a:tcPr marL="91444" marR="9144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prime-target</a:t>
                      </a:r>
                    </a:p>
                  </a:txBody>
                  <a:tcPr marL="91444" marR="91444"/>
                </a:tc>
              </a:tr>
              <a:tr h="489403">
                <a:tc>
                  <a:txBody>
                    <a:bodyPr/>
                    <a:lstStyle/>
                    <a:p>
                      <a:pPr algn="l"/>
                      <a:r>
                        <a:rPr lang="en-US" altLang="zh-CN" sz="1800" dirty="0" smtClean="0">
                          <a:solidFill>
                            <a:srgbClr val="000000"/>
                          </a:solidFill>
                          <a:latin typeface="Times" pitchFamily="18" charset="0"/>
                          <a:cs typeface="Times" pitchFamily="18" charset="0"/>
                        </a:rPr>
                        <a:t>7</a:t>
                      </a:r>
                    </a:p>
                  </a:txBody>
                  <a:tcPr marL="91444" marR="91444"/>
                </a:tc>
                <a:tc>
                  <a:txBody>
                    <a:bodyPr/>
                    <a:lstStyle/>
                    <a:p>
                      <a:r>
                        <a:rPr lang="en-US" altLang="zh-CN" sz="1800" i="1" dirty="0" smtClean="0">
                          <a:solidFill>
                            <a:srgbClr val="000000"/>
                          </a:solidFill>
                          <a:latin typeface="Times" pitchFamily="18" charset="0"/>
                          <a:cs typeface="Times" pitchFamily="18" charset="0"/>
                        </a:rPr>
                        <a:t>Troponym</a:t>
                      </a:r>
                      <a:endParaRPr lang="fr-FR" sz="1800"/>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a specific way to perform an action</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drink-sip</a:t>
                      </a:r>
                    </a:p>
                  </a:txBody>
                  <a:tcPr marL="91444" marR="91444"/>
                </a:tc>
              </a:tr>
              <a:tr h="449527">
                <a:tc>
                  <a:txBody>
                    <a:bodyPr/>
                    <a:lstStyle/>
                    <a:p>
                      <a:pPr algn="l"/>
                      <a:r>
                        <a:rPr lang="en-US" altLang="zh-CN" sz="1800" dirty="0" smtClean="0">
                          <a:solidFill>
                            <a:srgbClr val="000000"/>
                          </a:solidFill>
                          <a:latin typeface="Times" pitchFamily="18" charset="0"/>
                          <a:cs typeface="Times" pitchFamily="18" charset="0"/>
                        </a:rPr>
                        <a:t>8</a:t>
                      </a:r>
                      <a:endParaRPr lang="en-US" altLang="zh-CN" sz="1200" dirty="0" smtClean="0">
                        <a:solidFill>
                          <a:srgbClr val="000000"/>
                        </a:solidFill>
                        <a:latin typeface="Times" pitchFamily="18" charset="0"/>
                        <a:cs typeface="Times" pitchFamily="18" charset="0"/>
                      </a:endParaRP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Part_of_meaning</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part of the target word's definition</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butter - milk</a:t>
                      </a:r>
                    </a:p>
                  </a:txBody>
                  <a:tcPr marL="91444" marR="91444"/>
                </a:tc>
              </a:tr>
              <a:tr h="447000">
                <a:tc>
                  <a:txBody>
                    <a:bodyPr/>
                    <a:lstStyle/>
                    <a:p>
                      <a:pPr algn="l"/>
                      <a:r>
                        <a:rPr lang="en-US" altLang="zh-CN" sz="1800" dirty="0" smtClean="0">
                          <a:solidFill>
                            <a:srgbClr val="000000"/>
                          </a:solidFill>
                          <a:latin typeface="Times" pitchFamily="18" charset="0"/>
                          <a:cs typeface="Times" pitchFamily="18" charset="0"/>
                        </a:rPr>
                        <a:t>9</a:t>
                      </a:r>
                      <a:endParaRPr lang="en-US" altLang="zh-CN" sz="1200" dirty="0" smtClean="0">
                        <a:solidFill>
                          <a:srgbClr val="000000"/>
                        </a:solidFill>
                        <a:latin typeface="Times" pitchFamily="18" charset="0"/>
                        <a:cs typeface="Times" pitchFamily="18" charset="0"/>
                      </a:endParaRPr>
                    </a:p>
                  </a:txBody>
                  <a:tcPr marL="91444" marR="91444"/>
                </a:tc>
                <a:tc>
                  <a:txBody>
                    <a:bodyPr/>
                    <a:lstStyle/>
                    <a:p>
                      <a:r>
                        <a:rPr lang="en-US" altLang="zh-CN" sz="1800" i="1" dirty="0" smtClean="0">
                          <a:solidFill>
                            <a:srgbClr val="000000"/>
                          </a:solidFill>
                          <a:latin typeface="Times" pitchFamily="18" charset="0"/>
                          <a:cs typeface="Times" pitchFamily="18" charset="0"/>
                        </a:rPr>
                        <a:t>Quality</a:t>
                      </a:r>
                      <a:endParaRPr lang="fr-FR" sz="1800"/>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typical quality, or inherent feature</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snow - cold</a:t>
                      </a:r>
                    </a:p>
                  </a:txBody>
                  <a:tcPr marL="91444" marR="91444"/>
                </a:tc>
              </a:tr>
              <a:tr h="5248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10</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Co-occurrence</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two concepts occuring frequently together</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blue - sky</a:t>
                      </a:r>
                    </a:p>
                  </a:txBody>
                  <a:tcPr marL="91444" marR="91444"/>
                </a:tc>
              </a:tr>
              <a:tr h="4730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11</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Topically related</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two concepts related by topic</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sea - tide</a:t>
                      </a:r>
                    </a:p>
                  </a:txBody>
                  <a:tcPr marL="91444" marR="91444"/>
                </a:tc>
              </a:tr>
              <a:tr h="5093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12</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Used_for</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instrumentally related words</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fork - eating</a:t>
                      </a:r>
                    </a:p>
                  </a:txBody>
                  <a:tcPr marL="91444" marR="91444"/>
                </a:tc>
              </a:tr>
              <a:tr h="658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13</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Made_of</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substance or element used to make &lt;object&gt;</a:t>
                      </a:r>
                    </a:p>
                  </a:txBody>
                  <a:tcPr marL="91444" marR="9144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glass - sand</a:t>
                      </a:r>
                    </a:p>
                  </a:txBody>
                  <a:tcPr marL="91444" marR="91444"/>
                </a:tc>
              </a:tr>
            </a:tbl>
          </a:graphicData>
        </a:graphic>
      </p:graphicFrame>
      <p:sp>
        <p:nvSpPr>
          <p:cNvPr id="3" name="ZoneTexte 2"/>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28</a:t>
            </a:fld>
            <a:endParaRPr lang="fr-FR" sz="1600"/>
          </a:p>
        </p:txBody>
      </p:sp>
    </p:spTree>
    <p:extLst>
      <p:ext uri="{BB962C8B-B14F-4D97-AF65-F5344CB8AC3E}">
        <p14:creationId xmlns:p14="http://schemas.microsoft.com/office/powerpoint/2010/main" val="2666957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1° Nature of the problem</a:t>
            </a:r>
            <a:endParaRPr lang="en-US" sz="2400"/>
          </a:p>
        </p:txBody>
      </p:sp>
      <p:sp>
        <p:nvSpPr>
          <p:cNvPr id="1134595" name="Rectangle 3"/>
          <p:cNvSpPr>
            <a:spLocks noGrp="1" noChangeArrowheads="1"/>
          </p:cNvSpPr>
          <p:nvPr>
            <p:ph type="body" idx="1"/>
          </p:nvPr>
        </p:nvSpPr>
        <p:spPr>
          <a:xfrm>
            <a:off x="304800" y="1066800"/>
            <a:ext cx="8610600" cy="5410200"/>
          </a:xfrm>
        </p:spPr>
        <p:txBody>
          <a:bodyPr/>
          <a:lstStyle/>
          <a:p>
            <a:pPr marL="82550" lvl="1" indent="0">
              <a:buNone/>
            </a:pPr>
            <a:r>
              <a:rPr lang="en-US" b="1"/>
              <a:t>What can be referred to? </a:t>
            </a:r>
            <a:endParaRPr lang="en-US" sz="2000"/>
          </a:p>
          <a:p>
            <a:pPr marL="425450" lvl="1" indent="-342900">
              <a:lnSpc>
                <a:spcPct val="80000"/>
              </a:lnSpc>
              <a:buBlip>
                <a:blip r:embed="rId2"/>
              </a:buBlip>
            </a:pPr>
            <a:r>
              <a:rPr lang="en-US">
                <a:latin typeface="Times New Roman"/>
                <a:cs typeface="Times New Roman"/>
              </a:rPr>
              <a:t>concrete objects </a:t>
            </a:r>
            <a:r>
              <a:rPr lang="en-US" sz="2000">
                <a:latin typeface="Times New Roman"/>
                <a:cs typeface="Times New Roman"/>
              </a:rPr>
              <a:t>(dog, pen, book)</a:t>
            </a:r>
          </a:p>
          <a:p>
            <a:pPr marL="425450" lvl="1" indent="-342900">
              <a:lnSpc>
                <a:spcPct val="80000"/>
              </a:lnSpc>
              <a:buBlip>
                <a:blip r:embed="rId2"/>
              </a:buBlip>
            </a:pPr>
            <a:r>
              <a:rPr lang="en-US">
                <a:latin typeface="Times New Roman"/>
                <a:cs typeface="Times New Roman"/>
              </a:rPr>
              <a:t>ideas, domains </a:t>
            </a:r>
            <a:r>
              <a:rPr lang="en-US" sz="2000">
                <a:latin typeface="Times New Roman"/>
                <a:cs typeface="Times New Roman"/>
              </a:rPr>
              <a:t>(cognitive science, sports, world cup, )</a:t>
            </a:r>
          </a:p>
          <a:p>
            <a:pPr marL="82550" lvl="1" indent="0">
              <a:spcBef>
                <a:spcPts val="1200"/>
              </a:spcBef>
              <a:buNone/>
            </a:pPr>
            <a:r>
              <a:rPr lang="en-US" b="1"/>
              <a:t>How ?</a:t>
            </a:r>
            <a:endParaRPr lang="en-US" sz="2000"/>
          </a:p>
          <a:p>
            <a:pPr marL="425450" lvl="1" indent="-342900">
              <a:lnSpc>
                <a:spcPct val="80000"/>
              </a:lnSpc>
              <a:buFont typeface="Arial"/>
              <a:buChar char="•"/>
            </a:pPr>
            <a:r>
              <a:rPr lang="en-US">
                <a:latin typeface="Times New Roman"/>
                <a:cs typeface="Times New Roman"/>
              </a:rPr>
              <a:t>pointing </a:t>
            </a:r>
            <a:r>
              <a:rPr lang="en-US" sz="2000">
                <a:latin typeface="Times New Roman"/>
                <a:cs typeface="Times New Roman"/>
              </a:rPr>
              <a:t>(objects in real world, text elements)</a:t>
            </a:r>
          </a:p>
          <a:p>
            <a:pPr marL="425450" lvl="1" indent="-342900">
              <a:lnSpc>
                <a:spcPct val="80000"/>
              </a:lnSpc>
              <a:buFont typeface="Arial"/>
              <a:buChar char="•"/>
            </a:pPr>
            <a:r>
              <a:rPr lang="en-US">
                <a:latin typeface="Times New Roman"/>
                <a:cs typeface="Times New Roman"/>
              </a:rPr>
              <a:t>naming </a:t>
            </a:r>
            <a:r>
              <a:rPr lang="en-US" sz="2000">
                <a:latin typeface="Times New Roman"/>
                <a:cs typeface="Times New Roman"/>
              </a:rPr>
              <a:t>(John, Puneet, Roberto)</a:t>
            </a:r>
          </a:p>
          <a:p>
            <a:pPr marL="425450" lvl="1" indent="-342900">
              <a:lnSpc>
                <a:spcPct val="80000"/>
              </a:lnSpc>
              <a:buFont typeface="Arial"/>
              <a:buChar char="•"/>
            </a:pPr>
            <a:r>
              <a:rPr lang="en-US">
                <a:latin typeface="Times New Roman"/>
                <a:cs typeface="Times New Roman"/>
              </a:rPr>
              <a:t>descriptions</a:t>
            </a:r>
          </a:p>
          <a:p>
            <a:pPr marL="752575" lvl="2">
              <a:lnSpc>
                <a:spcPct val="90000"/>
              </a:lnSpc>
              <a:buBlip>
                <a:blip r:embed="rId2"/>
              </a:buBlip>
            </a:pPr>
            <a:r>
              <a:rPr lang="en-US" i="1">
                <a:latin typeface="Times New Roman"/>
                <a:cs typeface="Times New Roman"/>
              </a:rPr>
              <a:t>attributes </a:t>
            </a:r>
            <a:r>
              <a:rPr lang="en-US">
                <a:latin typeface="Times New Roman"/>
                <a:cs typeface="Times New Roman"/>
              </a:rPr>
              <a:t>(the </a:t>
            </a:r>
            <a:r>
              <a:rPr lang="en-US">
                <a:solidFill>
                  <a:srgbClr val="000090"/>
                </a:solidFill>
                <a:latin typeface="Times New Roman"/>
                <a:cs typeface="Times New Roman"/>
              </a:rPr>
              <a:t>tall </a:t>
            </a:r>
            <a:r>
              <a:rPr lang="en-US">
                <a:latin typeface="Times New Roman"/>
                <a:cs typeface="Times New Roman"/>
              </a:rPr>
              <a:t>one)</a:t>
            </a:r>
          </a:p>
          <a:p>
            <a:pPr marL="752575" lvl="2">
              <a:lnSpc>
                <a:spcPct val="60000"/>
              </a:lnSpc>
              <a:buBlip>
                <a:blip r:embed="rId2"/>
              </a:buBlip>
            </a:pPr>
            <a:r>
              <a:rPr lang="en-US" i="1">
                <a:latin typeface="Times New Roman"/>
                <a:cs typeface="Times New Roman"/>
              </a:rPr>
              <a:t>relations</a:t>
            </a:r>
            <a:r>
              <a:rPr lang="en-US">
                <a:latin typeface="Times New Roman"/>
                <a:cs typeface="Times New Roman"/>
              </a:rPr>
              <a:t> (his </a:t>
            </a:r>
            <a:r>
              <a:rPr lang="en-US">
                <a:solidFill>
                  <a:srgbClr val="000090"/>
                </a:solidFill>
                <a:latin typeface="Times New Roman"/>
                <a:cs typeface="Times New Roman"/>
              </a:rPr>
              <a:t>daughter</a:t>
            </a:r>
            <a:r>
              <a:rPr lang="en-US">
                <a:latin typeface="Times New Roman"/>
                <a:cs typeface="Times New Roman"/>
              </a:rPr>
              <a:t>)</a:t>
            </a:r>
            <a:endParaRPr lang="en-US" sz="2000">
              <a:latin typeface="Times New Roman"/>
              <a:cs typeface="Times New Roman"/>
            </a:endParaRPr>
          </a:p>
          <a:p>
            <a:pPr marL="425450" lvl="1" indent="-342900">
              <a:lnSpc>
                <a:spcPct val="80000"/>
              </a:lnSpc>
              <a:buFont typeface="Arial"/>
              <a:buChar char="•"/>
            </a:pPr>
            <a:r>
              <a:rPr lang="en-US">
                <a:latin typeface="Times New Roman"/>
                <a:cs typeface="Times New Roman"/>
              </a:rPr>
              <a:t>pronouns </a:t>
            </a:r>
            <a:r>
              <a:rPr lang="en-US" sz="2000">
                <a:latin typeface="Times New Roman"/>
                <a:cs typeface="Times New Roman"/>
              </a:rPr>
              <a:t>(they, he, she, it)</a:t>
            </a:r>
          </a:p>
          <a:p>
            <a:pPr marL="425450" lvl="1" indent="-342900">
              <a:lnSpc>
                <a:spcPct val="80000"/>
              </a:lnSpc>
              <a:buFont typeface="Arial"/>
              <a:buChar char="•"/>
            </a:pPr>
            <a:r>
              <a:rPr lang="en-US">
                <a:latin typeface="Times New Roman"/>
                <a:cs typeface="Times New Roman"/>
              </a:rPr>
              <a:t>combination of some of these </a:t>
            </a:r>
            <a:r>
              <a:rPr lang="en-US" sz="2000">
                <a:latin typeface="Times New Roman"/>
                <a:cs typeface="Times New Roman"/>
              </a:rPr>
              <a:t>(</a:t>
            </a:r>
            <a:r>
              <a:rPr lang="en-US" sz="2000">
                <a:solidFill>
                  <a:srgbClr val="000090"/>
                </a:solidFill>
                <a:latin typeface="Times New Roman"/>
                <a:cs typeface="Times New Roman"/>
              </a:rPr>
              <a:t>the bus you've taken for Stockholm</a:t>
            </a:r>
            <a:r>
              <a:rPr lang="en-US" sz="2000">
                <a:latin typeface="Times New Roman"/>
                <a:cs typeface="Times New Roman"/>
              </a:rPr>
              <a:t>)</a:t>
            </a:r>
          </a:p>
          <a:p>
            <a:pPr marL="425450" lvl="1" indent="-342900">
              <a:lnSpc>
                <a:spcPct val="80000"/>
              </a:lnSpc>
              <a:buFont typeface="Arial"/>
              <a:buChar char="•"/>
            </a:pPr>
            <a:endParaRPr lang="en-US"/>
          </a:p>
          <a:p>
            <a:pPr marL="425450" lvl="1" indent="-342900">
              <a:lnSpc>
                <a:spcPct val="80000"/>
              </a:lnSpc>
              <a:buFont typeface="Arial"/>
              <a:buChar char="•"/>
            </a:pPr>
            <a:endParaRPr lang="en-US" sz="2000"/>
          </a:p>
          <a:p>
            <a:pPr marL="425450" lvl="1" indent="-342900">
              <a:buFont typeface="Arial"/>
              <a:buChar char="•"/>
            </a:pPr>
            <a:endParaRPr lang="en-US"/>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a:t>
            </a:fld>
            <a:endParaRPr lang="fr-FR" sz="1600"/>
          </a:p>
        </p:txBody>
      </p:sp>
    </p:spTree>
    <p:extLst>
      <p:ext uri="{BB962C8B-B14F-4D97-AF65-F5344CB8AC3E}">
        <p14:creationId xmlns:p14="http://schemas.microsoft.com/office/powerpoint/2010/main" val="16051542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0650" y="1433513"/>
          <a:ext cx="8878888" cy="3281362"/>
        </p:xfrm>
        <a:graphic>
          <a:graphicData uri="http://schemas.openxmlformats.org/drawingml/2006/table">
            <a:tbl>
              <a:tblPr firstRow="1" bandRow="1">
                <a:tableStyleId>{5C22544A-7EE6-4342-B048-85BDC9FD1C3A}</a:tableStyleId>
              </a:tblPr>
              <a:tblGrid>
                <a:gridCol w="439995"/>
                <a:gridCol w="2078063"/>
                <a:gridCol w="4641985"/>
                <a:gridCol w="1718845"/>
              </a:tblGrid>
              <a:tr h="586443">
                <a:tc>
                  <a:txBody>
                    <a:bodyPr/>
                    <a:lstStyle/>
                    <a:p>
                      <a:endParaRPr lang="fr-FR" sz="1800"/>
                    </a:p>
                  </a:txBody>
                  <a:tcPr marL="91444" marR="91444" marT="45725" marB="4572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Type of relation</a:t>
                      </a:r>
                    </a:p>
                  </a:txBody>
                  <a:tcPr marL="91444" marR="91444" marT="45725" marB="4572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Description of the relation</a:t>
                      </a:r>
                    </a:p>
                  </a:txBody>
                  <a:tcPr marL="91444" marR="91444" marT="45725" marB="45725"/>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bg1"/>
                          </a:solidFill>
                          <a:latin typeface="Times" pitchFamily="18" charset="0"/>
                          <a:cs typeface="Times" pitchFamily="18" charset="0"/>
                        </a:rPr>
                        <a:t>prime-target</a:t>
                      </a:r>
                    </a:p>
                  </a:txBody>
                  <a:tcPr marL="91444" marR="91444" marT="45725" marB="45725"/>
                </a:tc>
              </a:tr>
              <a:tr h="609665">
                <a:tc>
                  <a:txBody>
                    <a:bodyPr/>
                    <a:lstStyle/>
                    <a:p>
                      <a:r>
                        <a:rPr lang="en-US" altLang="zh-CN" sz="1800" dirty="0" smtClean="0">
                          <a:solidFill>
                            <a:srgbClr val="000000"/>
                          </a:solidFill>
                          <a:latin typeface="Times" pitchFamily="18" charset="0"/>
                          <a:cs typeface="Times" pitchFamily="18" charset="0"/>
                        </a:rPr>
                        <a:t>14</a:t>
                      </a:r>
                      <a:endParaRPr lang="fr-FR" sz="1800"/>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Free association</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any kind of link between two words </a:t>
                      </a:r>
                      <a:r>
                        <a:rPr lang="en-US" altLang="zh-CN" sz="1600" dirty="0" smtClean="0">
                          <a:solidFill>
                            <a:srgbClr val="000000"/>
                          </a:solidFill>
                          <a:latin typeface="Times" pitchFamily="18" charset="0"/>
                          <a:cs typeface="Times" pitchFamily="18" charset="0"/>
                        </a:rPr>
                        <a:t>(often hard to name, i.e. make explicit)</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door - open</a:t>
                      </a:r>
                    </a:p>
                  </a:txBody>
                  <a:tcPr marL="91444" marR="91444" marT="45725" marB="45725"/>
                </a:tc>
              </a:tr>
              <a:tr h="640148">
                <a:tc>
                  <a:txBody>
                    <a:bodyPr/>
                    <a:lstStyle/>
                    <a:p>
                      <a:r>
                        <a:rPr lang="en-US" altLang="zh-CN" sz="1800" dirty="0" smtClean="0">
                          <a:solidFill>
                            <a:srgbClr val="000000"/>
                          </a:solidFill>
                          <a:latin typeface="Times" pitchFamily="18" charset="0"/>
                          <a:cs typeface="Times" pitchFamily="18" charset="0"/>
                        </a:rPr>
                        <a:t>15</a:t>
                      </a:r>
                    </a:p>
                    <a:p>
                      <a:r>
                        <a:rPr lang="en-US" sz="1800" dirty="0" smtClean="0">
                          <a:solidFill>
                            <a:srgbClr val="000000"/>
                          </a:solidFill>
                          <a:latin typeface="Times" pitchFamily="18" charset="0"/>
                          <a:cs typeface="Times" pitchFamily="18" charset="0"/>
                        </a:rPr>
                        <a:t>16</a:t>
                      </a:r>
                      <a:endParaRPr lang="fr-FR" sz="1800"/>
                    </a:p>
                  </a:txBody>
                  <a:tcPr marL="91444" marR="91444" marT="45725" marB="45725"/>
                </a:tc>
                <a:tc>
                  <a:txBody>
                    <a:bodyPr/>
                    <a:lstStyle/>
                    <a:p>
                      <a:pPr algn="l"/>
                      <a:r>
                        <a:rPr lang="en-US" altLang="zh-CN" sz="1800" i="1" dirty="0" smtClean="0">
                          <a:solidFill>
                            <a:srgbClr val="000000"/>
                          </a:solidFill>
                          <a:latin typeface="Times" pitchFamily="18" charset="0"/>
                          <a:cs typeface="Times" pitchFamily="18" charset="0"/>
                        </a:rPr>
                        <a:t>Synonym</a:t>
                      </a:r>
                    </a:p>
                    <a:p>
                      <a:pPr algn="l"/>
                      <a:r>
                        <a:rPr lang="en-US" altLang="zh-CN" sz="1800" i="1" dirty="0" smtClean="0">
                          <a:solidFill>
                            <a:srgbClr val="000000"/>
                          </a:solidFill>
                          <a:latin typeface="Times" pitchFamily="18" charset="0"/>
                          <a:cs typeface="Times" pitchFamily="18" charset="0"/>
                        </a:rPr>
                        <a:t>Antonym</a:t>
                      </a:r>
                    </a:p>
                  </a:txBody>
                  <a:tcPr marL="91444" marR="91444" marT="45725" marB="45725"/>
                </a:tc>
                <a:tc>
                  <a:txBody>
                    <a:bodyPr/>
                    <a:lstStyle/>
                    <a:p>
                      <a:pPr algn="l"/>
                      <a:r>
                        <a:rPr lang="en-US" altLang="zh-CN" sz="1800" dirty="0" smtClean="0">
                          <a:solidFill>
                            <a:srgbClr val="000000"/>
                          </a:solidFill>
                          <a:latin typeface="Times" pitchFamily="18" charset="0"/>
                          <a:cs typeface="Times" pitchFamily="18" charset="0"/>
                        </a:rPr>
                        <a:t>word expressing basically the same meaning</a:t>
                      </a:r>
                    </a:p>
                    <a:p>
                      <a:pPr algn="l"/>
                      <a:r>
                        <a:rPr lang="en-US" altLang="zh-CN" sz="1800" i="1" dirty="0" smtClean="0">
                          <a:solidFill>
                            <a:srgbClr val="000000"/>
                          </a:solidFill>
                          <a:latin typeface="Times" pitchFamily="18" charset="0"/>
                          <a:cs typeface="Times" pitchFamily="18" charset="0"/>
                        </a:rPr>
                        <a:t>a word meaning the opposite</a:t>
                      </a:r>
                    </a:p>
                  </a:txBody>
                  <a:tcPr marL="91444" marR="91444" marT="45725" marB="45725"/>
                </a:tc>
                <a:tc>
                  <a:txBody>
                    <a:bodyPr/>
                    <a:lstStyle/>
                    <a:p>
                      <a:pPr algn="l"/>
                      <a:r>
                        <a:rPr lang="en-US" altLang="zh-CN" sz="1800" dirty="0" smtClean="0">
                          <a:solidFill>
                            <a:srgbClr val="000000"/>
                          </a:solidFill>
                          <a:latin typeface="Times" pitchFamily="18" charset="0"/>
                          <a:cs typeface="Times" pitchFamily="18" charset="0"/>
                        </a:rPr>
                        <a:t>cup-mug</a:t>
                      </a:r>
                    </a:p>
                    <a:p>
                      <a:pPr algn="l"/>
                      <a:r>
                        <a:rPr lang="en-US" altLang="zh-CN" sz="1800" dirty="0" smtClean="0">
                          <a:solidFill>
                            <a:srgbClr val="000000"/>
                          </a:solidFill>
                          <a:latin typeface="Times" pitchFamily="18" charset="0"/>
                          <a:cs typeface="Times" pitchFamily="18" charset="0"/>
                        </a:rPr>
                        <a:t>dry-wet</a:t>
                      </a:r>
                    </a:p>
                  </a:txBody>
                  <a:tcPr marL="91444" marR="91444" marT="45725" marB="45725"/>
                </a:tc>
              </a:tr>
              <a:tr h="447048">
                <a:tc>
                  <a:txBody>
                    <a:bodyPr/>
                    <a:lstStyle/>
                    <a:p>
                      <a:r>
                        <a:rPr lang="en-US" altLang="zh-CN" sz="1800" dirty="0" smtClean="0">
                          <a:solidFill>
                            <a:srgbClr val="000000"/>
                          </a:solidFill>
                          <a:latin typeface="Times" pitchFamily="18" charset="0"/>
                          <a:cs typeface="Times" pitchFamily="18" charset="0"/>
                        </a:rPr>
                        <a:t>17</a:t>
                      </a:r>
                      <a:endParaRPr lang="fr-FR" sz="1800"/>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i="1" dirty="0" smtClean="0">
                          <a:solidFill>
                            <a:srgbClr val="000000"/>
                          </a:solidFill>
                          <a:latin typeface="Times" pitchFamily="18" charset="0"/>
                          <a:cs typeface="Times" pitchFamily="18" charset="0"/>
                        </a:rPr>
                        <a:t>Sound (rhyme)</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two similar sounding words</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bad - mad/sad</a:t>
                      </a:r>
                    </a:p>
                  </a:txBody>
                  <a:tcPr marL="91444" marR="91444" marT="45725" marB="45725"/>
                </a:tc>
              </a:tr>
              <a:tr h="524951">
                <a:tc>
                  <a:txBody>
                    <a:bodyPr/>
                    <a:lstStyle/>
                    <a:p>
                      <a:r>
                        <a:rPr lang="en-US" altLang="zh-CN" sz="1800" dirty="0" smtClean="0">
                          <a:solidFill>
                            <a:srgbClr val="000000"/>
                          </a:solidFill>
                          <a:latin typeface="Times" pitchFamily="18" charset="0"/>
                          <a:cs typeface="Times" pitchFamily="18" charset="0"/>
                        </a:rPr>
                        <a:t>18</a:t>
                      </a:r>
                      <a:endParaRPr lang="fr-FR" sz="1800"/>
                    </a:p>
                  </a:txBody>
                  <a:tcPr marL="91444" marR="91444" marT="45725" marB="45725"/>
                </a:tc>
                <a:tc>
                  <a:txBody>
                    <a:bodyPr/>
                    <a:lstStyle/>
                    <a:p>
                      <a:r>
                        <a:rPr lang="en-US" altLang="zh-CN" sz="1800" i="1" dirty="0" smtClean="0">
                          <a:solidFill>
                            <a:srgbClr val="000000"/>
                          </a:solidFill>
                          <a:latin typeface="Times" pitchFamily="18" charset="0"/>
                          <a:cs typeface="Times" pitchFamily="18" charset="0"/>
                        </a:rPr>
                        <a:t>Homophones</a:t>
                      </a:r>
                      <a:endParaRPr lang="fr-FR" sz="1800"/>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words sounding alike, but spelled differently</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right - write</a:t>
                      </a:r>
                    </a:p>
                  </a:txBody>
                  <a:tcPr marL="91444" marR="91444" marT="45725" marB="45725"/>
                </a:tc>
              </a:tr>
              <a:tr h="473107">
                <a:tc>
                  <a:txBody>
                    <a:bodyPr/>
                    <a:lstStyle/>
                    <a:p>
                      <a:r>
                        <a:rPr lang="en-US" altLang="zh-CN" sz="1800" dirty="0" smtClean="0">
                          <a:solidFill>
                            <a:srgbClr val="000000"/>
                          </a:solidFill>
                          <a:latin typeface="Times" pitchFamily="18" charset="0"/>
                          <a:cs typeface="Times" pitchFamily="18" charset="0"/>
                        </a:rPr>
                        <a:t>19</a:t>
                      </a:r>
                      <a:endParaRPr lang="fr-FR" sz="1800"/>
                    </a:p>
                  </a:txBody>
                  <a:tcPr marL="91444" marR="91444" marT="45725" marB="45725"/>
                </a:tc>
                <a:tc>
                  <a:txBody>
                    <a:bodyPr/>
                    <a:lstStyle/>
                    <a:p>
                      <a:r>
                        <a:rPr lang="en-US" altLang="zh-CN" sz="1800" i="1" dirty="0" smtClean="0">
                          <a:solidFill>
                            <a:srgbClr val="000000"/>
                          </a:solidFill>
                          <a:latin typeface="Times" pitchFamily="18" charset="0"/>
                          <a:cs typeface="Times" pitchFamily="18" charset="0"/>
                        </a:rPr>
                        <a:t>Anagrams</a:t>
                      </a:r>
                      <a:endParaRPr lang="fr-FR" sz="1800"/>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composed of same or similar components</a:t>
                      </a:r>
                    </a:p>
                  </a:txBody>
                  <a:tcPr marL="91444" marR="91444" marT="45725" marB="4572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0000"/>
                          </a:solidFill>
                          <a:latin typeface="Times" pitchFamily="18" charset="0"/>
                          <a:cs typeface="Times" pitchFamily="18" charset="0"/>
                        </a:rPr>
                        <a:t>cheater - teacher</a:t>
                      </a:r>
                    </a:p>
                  </a:txBody>
                  <a:tcPr marL="91444" marR="91444" marT="45725" marB="45725"/>
                </a:tc>
              </a:tr>
            </a:tbl>
          </a:graphicData>
        </a:graphic>
      </p:graphicFrame>
      <p:sp>
        <p:nvSpPr>
          <p:cNvPr id="3" name="ZoneTexte 2"/>
          <p:cNvSpPr txBox="1"/>
          <p:nvPr/>
        </p:nvSpPr>
        <p:spPr>
          <a:xfrm>
            <a:off x="3505200" y="5486400"/>
            <a:ext cx="3094037" cy="461963"/>
          </a:xfrm>
          <a:prstGeom prst="rect">
            <a:avLst/>
          </a:prstGeom>
          <a:noFill/>
        </p:spPr>
        <p:txBody>
          <a:bodyPr wrap="none">
            <a:spAutoFit/>
          </a:bodyPr>
          <a:lstStyle/>
          <a:p>
            <a:pPr>
              <a:defRPr/>
            </a:pPr>
            <a:r>
              <a:rPr lang="fr-FR" b="1">
                <a:solidFill>
                  <a:srgbClr val="000000"/>
                </a:solidFill>
                <a:cs typeface="ＭＳ Ｐゴシック" charset="0"/>
              </a:rPr>
              <a:t>Form relations </a:t>
            </a:r>
            <a:r>
              <a:rPr lang="fr-FR">
                <a:solidFill>
                  <a:srgbClr val="000000"/>
                </a:solidFill>
                <a:cs typeface="ＭＳ Ｐゴシック" charset="0"/>
              </a:rPr>
              <a:t>: 15-19</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29</a:t>
            </a:fld>
            <a:endParaRPr lang="fr-FR" sz="1600"/>
          </a:p>
        </p:txBody>
      </p:sp>
    </p:spTree>
    <p:extLst>
      <p:ext uri="{BB962C8B-B14F-4D97-AF65-F5344CB8AC3E}">
        <p14:creationId xmlns:p14="http://schemas.microsoft.com/office/powerpoint/2010/main" val="2018225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304800" y="252413"/>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381000" y="100013"/>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How to overcome it?</a:t>
            </a:r>
          </a:p>
        </p:txBody>
      </p:sp>
      <p:sp>
        <p:nvSpPr>
          <p:cNvPr id="9" name="Espace réservé du contenu 7"/>
          <p:cNvSpPr txBox="1">
            <a:spLocks/>
          </p:cNvSpPr>
          <p:nvPr/>
        </p:nvSpPr>
        <p:spPr bwMode="auto">
          <a:xfrm>
            <a:off x="585788" y="1374775"/>
            <a:ext cx="8229600" cy="2279650"/>
          </a:xfrm>
          <a:prstGeom prst="rect">
            <a:avLst/>
          </a:prstGeom>
          <a:noFill/>
          <a:ln w="9525">
            <a:noFill/>
            <a:miter lim="800000"/>
            <a:headEnd/>
            <a:tailEnd/>
          </a:ln>
          <a:effectLst/>
        </p:spPr>
        <p:txBody>
          <a:bodyPr lIns="91438" tIns="45718" rIns="91438" bIns="45718"/>
          <a:lstStyle>
            <a:lvl1pPr marL="341313" indent="-341313">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marL="0" indent="0">
              <a:spcBef>
                <a:spcPts val="900"/>
              </a:spcBef>
              <a:buClr>
                <a:srgbClr val="000090"/>
              </a:buClr>
              <a:buSzPct val="70000"/>
              <a:defRPr/>
            </a:pPr>
            <a:r>
              <a:rPr lang="fr-FR" b="1">
                <a:solidFill>
                  <a:srgbClr val="161616"/>
                </a:solidFill>
                <a:latin typeface="Times" charset="0"/>
                <a:cs typeface="Times" charset="0"/>
              </a:rPr>
              <a:t>How to achieve nevertheless something equivalent?</a:t>
            </a:r>
          </a:p>
          <a:p>
            <a:pPr marL="0" indent="0">
              <a:spcBef>
                <a:spcPts val="900"/>
              </a:spcBef>
              <a:buClr>
                <a:srgbClr val="000090"/>
              </a:buClr>
              <a:buSzPct val="70000"/>
              <a:defRPr/>
            </a:pPr>
            <a:endParaRPr lang="fr-FR" sz="800" b="1" smtClean="0">
              <a:solidFill>
                <a:srgbClr val="161616"/>
              </a:solidFill>
              <a:latin typeface="Times" charset="0"/>
              <a:cs typeface="Times" charset="0"/>
            </a:endParaRPr>
          </a:p>
          <a:p>
            <a:pPr marL="0" indent="0" algn="just">
              <a:spcBef>
                <a:spcPts val="900"/>
              </a:spcBef>
              <a:buClr>
                <a:srgbClr val="000090"/>
              </a:buClr>
              <a:buSzPct val="70000"/>
              <a:defRPr/>
            </a:pPr>
            <a:r>
              <a:rPr lang="en-IE" sz="2400" u="sng">
                <a:solidFill>
                  <a:srgbClr val="000000"/>
                </a:solidFill>
                <a:latin typeface="Times New Roman"/>
                <a:cs typeface="Times New Roman"/>
              </a:rPr>
              <a:t>A note concerning the links </a:t>
            </a:r>
            <a:r>
              <a:rPr lang="en-IE" sz="2400">
                <a:solidFill>
                  <a:srgbClr val="000000"/>
                </a:solidFill>
                <a:latin typeface="Times New Roman"/>
                <a:cs typeface="Times New Roman"/>
              </a:rPr>
              <a:t>: both kinds of links (</a:t>
            </a:r>
            <a:r>
              <a:rPr lang="en-IE" sz="2400">
                <a:solidFill>
                  <a:srgbClr val="990000"/>
                </a:solidFill>
                <a:latin typeface="Times New Roman"/>
                <a:cs typeface="Times New Roman"/>
              </a:rPr>
              <a:t>type/untyped</a:t>
            </a:r>
            <a:r>
              <a:rPr lang="en-IE" sz="2400">
                <a:solidFill>
                  <a:srgbClr val="000000"/>
                </a:solidFill>
                <a:latin typeface="Times New Roman"/>
                <a:cs typeface="Times New Roman"/>
              </a:rPr>
              <a:t>) are necessary for filtering, i.e. to ensure that the search space is neither too big (</a:t>
            </a:r>
            <a:r>
              <a:rPr lang="en-IE" sz="2400">
                <a:solidFill>
                  <a:srgbClr val="990000"/>
                </a:solidFill>
                <a:latin typeface="Times New Roman"/>
                <a:cs typeface="Times New Roman"/>
              </a:rPr>
              <a:t>typed links</a:t>
            </a:r>
            <a:r>
              <a:rPr lang="en-IE" sz="2400">
                <a:solidFill>
                  <a:srgbClr val="000000"/>
                </a:solidFill>
                <a:latin typeface="Times New Roman"/>
                <a:cs typeface="Times New Roman"/>
              </a:rPr>
              <a:t>), nor too small (</a:t>
            </a:r>
            <a:r>
              <a:rPr lang="en-IE" sz="2400">
                <a:solidFill>
                  <a:srgbClr val="990000"/>
                </a:solidFill>
                <a:latin typeface="Times New Roman"/>
                <a:cs typeface="Times New Roman"/>
              </a:rPr>
              <a:t>untyped links</a:t>
            </a:r>
            <a:r>
              <a:rPr lang="en-IE" sz="2400">
                <a:solidFill>
                  <a:srgbClr val="000000"/>
                </a:solidFill>
                <a:latin typeface="Times New Roman"/>
                <a:cs typeface="Times New Roman"/>
              </a:rPr>
              <a:t>). </a:t>
            </a:r>
            <a:br>
              <a:rPr lang="en-IE" sz="2400">
                <a:solidFill>
                  <a:srgbClr val="000000"/>
                </a:solidFill>
                <a:latin typeface="Times New Roman"/>
                <a:cs typeface="Times New Roman"/>
              </a:rPr>
            </a:br>
            <a:r>
              <a:rPr lang="en-IE" sz="2400">
                <a:solidFill>
                  <a:srgbClr val="000000"/>
                </a:solidFill>
                <a:latin typeface="Times New Roman"/>
                <a:cs typeface="Times New Roman"/>
              </a:rPr>
              <a:t>Untyped links are a necessary evil allowing us to include into the search space direct neighbors of the source-word eventhough we are not able qualify the nature of the link.</a:t>
            </a:r>
            <a:r>
              <a:rPr lang="fr-FR" sz="2400">
                <a:solidFill>
                  <a:srgbClr val="000000"/>
                </a:solidFill>
                <a:latin typeface="Times New Roman"/>
                <a:cs typeface="Times New Roman"/>
              </a:rPr>
              <a:t> If we didn’t include them, we would loose precious potential target words.</a:t>
            </a:r>
            <a:endParaRPr lang="fr-FR" sz="2400" smtClean="0">
              <a:solidFill>
                <a:srgbClr val="161616"/>
              </a:solidFill>
              <a:latin typeface="Times New Roman"/>
              <a:cs typeface="Times New Roman"/>
            </a:endParaRPr>
          </a:p>
        </p:txBody>
      </p:sp>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30</a:t>
            </a:fld>
            <a:endParaRPr lang="fr-FR" sz="1600"/>
          </a:p>
        </p:txBody>
      </p:sp>
    </p:spTree>
    <p:extLst>
      <p:ext uri="{BB962C8B-B14F-4D97-AF65-F5344CB8AC3E}">
        <p14:creationId xmlns:p14="http://schemas.microsoft.com/office/powerpoint/2010/main" val="41366807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AutoShape 8"/>
          <p:cNvSpPr>
            <a:spLocks noChangeArrowheads="1"/>
          </p:cNvSpPr>
          <p:nvPr/>
        </p:nvSpPr>
        <p:spPr bwMode="auto">
          <a:xfrm>
            <a:off x="6223000" y="3695700"/>
            <a:ext cx="368300" cy="158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fr-FR" smtClean="0">
              <a:solidFill>
                <a:srgbClr val="000000"/>
              </a:solidFill>
              <a:cs typeface="ＭＳ Ｐゴシック" charset="0"/>
            </a:endParaRPr>
          </a:p>
        </p:txBody>
      </p:sp>
      <p:sp>
        <p:nvSpPr>
          <p:cNvPr id="39938" name="AutoShape 9"/>
          <p:cNvSpPr>
            <a:spLocks noChangeArrowheads="1"/>
          </p:cNvSpPr>
          <p:nvPr/>
        </p:nvSpPr>
        <p:spPr bwMode="auto">
          <a:xfrm>
            <a:off x="6197600" y="3340100"/>
            <a:ext cx="368300" cy="158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fr-FR" smtClean="0">
              <a:solidFill>
                <a:srgbClr val="000000"/>
              </a:solidFill>
              <a:cs typeface="ＭＳ Ｐゴシック" charset="0"/>
            </a:endParaRPr>
          </a:p>
        </p:txBody>
      </p:sp>
      <p:sp>
        <p:nvSpPr>
          <p:cNvPr id="39939" name="Rectangle 10"/>
          <p:cNvSpPr>
            <a:spLocks noChangeArrowheads="1"/>
          </p:cNvSpPr>
          <p:nvPr/>
        </p:nvSpPr>
        <p:spPr bwMode="auto">
          <a:xfrm>
            <a:off x="457200" y="3106738"/>
            <a:ext cx="8277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900"/>
              </a:spcAft>
              <a:tabLst>
                <a:tab pos="6362700" algn="l"/>
              </a:tabLst>
            </a:pPr>
            <a:r>
              <a:rPr lang="en-US" smtClean="0">
                <a:solidFill>
                  <a:srgbClr val="000000"/>
                </a:solidFill>
                <a:cs typeface="ＭＳ Ｐゴシック" charset="0"/>
              </a:rPr>
              <a:t>word we are looking for</a:t>
            </a:r>
            <a:r>
              <a:rPr lang="en-US" smtClean="0">
                <a:solidFill>
                  <a:srgbClr val="FD0C15"/>
                </a:solidFill>
                <a:cs typeface="ＭＳ Ｐゴシック" charset="0"/>
              </a:rPr>
              <a:t> </a:t>
            </a:r>
            <a:r>
              <a:rPr lang="en-US" b="1" smtClean="0">
                <a:solidFill>
                  <a:srgbClr val="000000"/>
                </a:solidFill>
                <a:cs typeface="ＭＳ Ｐゴシック" charset="0"/>
              </a:rPr>
              <a:t>(</a:t>
            </a:r>
            <a:r>
              <a:rPr lang="en-US" b="1" smtClean="0">
                <a:solidFill>
                  <a:srgbClr val="FD0C15"/>
                </a:solidFill>
                <a:cs typeface="ＭＳ Ｐゴシック" charset="0"/>
              </a:rPr>
              <a:t>target </a:t>
            </a:r>
            <a:r>
              <a:rPr lang="en-US" b="1" smtClean="0">
                <a:solidFill>
                  <a:srgbClr val="000000"/>
                </a:solidFill>
                <a:cs typeface="ＭＳ Ｐゴシック" charset="0"/>
              </a:rPr>
              <a:t>word) </a:t>
            </a:r>
            <a:r>
              <a:rPr lang="en-US" b="1" smtClean="0">
                <a:solidFill>
                  <a:srgbClr val="FD0C15"/>
                </a:solidFill>
                <a:cs typeface="ＭＳ Ｐゴシック" charset="0"/>
              </a:rPr>
              <a:t>		</a:t>
            </a:r>
            <a:r>
              <a:rPr lang="en-US" b="1" smtClean="0">
                <a:solidFill>
                  <a:srgbClr val="666666"/>
                </a:solidFill>
                <a:cs typeface="ＭＳ Ｐゴシック" charset="0"/>
              </a:rPr>
              <a:t>nurse</a:t>
            </a:r>
            <a:endParaRPr lang="en-US" smtClean="0">
              <a:solidFill>
                <a:srgbClr val="000000"/>
              </a:solidFill>
              <a:cs typeface="ＭＳ Ｐゴシック" charset="0"/>
            </a:endParaRPr>
          </a:p>
          <a:p>
            <a:pPr>
              <a:tabLst>
                <a:tab pos="6362700" algn="l"/>
              </a:tabLst>
            </a:pPr>
            <a:r>
              <a:rPr lang="en-US" smtClean="0">
                <a:solidFill>
                  <a:srgbClr val="000000"/>
                </a:solidFill>
                <a:cs typeface="ＭＳ Ｐゴシック" charset="0"/>
              </a:rPr>
              <a:t>word coming to our mind </a:t>
            </a:r>
            <a:r>
              <a:rPr lang="en-US" b="1" smtClean="0">
                <a:solidFill>
                  <a:srgbClr val="000000"/>
                </a:solidFill>
                <a:cs typeface="ＭＳ Ｐゴシック" charset="0"/>
              </a:rPr>
              <a:t>(</a:t>
            </a:r>
            <a:r>
              <a:rPr lang="en-US" b="1" smtClean="0">
                <a:solidFill>
                  <a:srgbClr val="0000FF"/>
                </a:solidFill>
                <a:cs typeface="ＭＳ Ｐゴシック" charset="0"/>
              </a:rPr>
              <a:t>source</a:t>
            </a:r>
            <a:r>
              <a:rPr lang="en-US" b="1" smtClean="0">
                <a:solidFill>
                  <a:srgbClr val="330066"/>
                </a:solidFill>
                <a:cs typeface="ＭＳ Ｐゴシック" charset="0"/>
              </a:rPr>
              <a:t> </a:t>
            </a:r>
            <a:r>
              <a:rPr lang="en-US" b="1" smtClean="0">
                <a:solidFill>
                  <a:srgbClr val="000000"/>
                </a:solidFill>
                <a:cs typeface="ＭＳ Ｐゴシック" charset="0"/>
              </a:rPr>
              <a:t>word) 		</a:t>
            </a:r>
            <a:r>
              <a:rPr lang="en-US" b="1" smtClean="0">
                <a:solidFill>
                  <a:srgbClr val="330066"/>
                </a:solidFill>
                <a:cs typeface="ＭＳ Ｐゴシック" charset="0"/>
              </a:rPr>
              <a:t>hospital</a:t>
            </a:r>
          </a:p>
        </p:txBody>
      </p:sp>
      <p:sp>
        <p:nvSpPr>
          <p:cNvPr id="39940" name="Rectangle 3"/>
          <p:cNvSpPr>
            <a:spLocks noChangeArrowheads="1"/>
          </p:cNvSpPr>
          <p:nvPr/>
        </p:nvSpPr>
        <p:spPr bwMode="auto">
          <a:xfrm>
            <a:off x="228600" y="457200"/>
            <a:ext cx="8686800" cy="91440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10" name="Titre 2"/>
          <p:cNvSpPr txBox="1">
            <a:spLocks/>
          </p:cNvSpPr>
          <p:nvPr/>
        </p:nvSpPr>
        <p:spPr bwMode="auto">
          <a:xfrm>
            <a:off x="304800" y="304800"/>
            <a:ext cx="8229600" cy="1143000"/>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Search scenario</a:t>
            </a:r>
          </a:p>
        </p:txBody>
      </p:sp>
      <p:sp>
        <p:nvSpPr>
          <p:cNvPr id="7" name="ZoneTexte 6"/>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31</a:t>
            </a:fld>
            <a:endParaRPr lang="fr-FR" sz="1600"/>
          </a:p>
        </p:txBody>
      </p:sp>
    </p:spTree>
    <p:extLst>
      <p:ext uri="{BB962C8B-B14F-4D97-AF65-F5344CB8AC3E}">
        <p14:creationId xmlns:p14="http://schemas.microsoft.com/office/powerpoint/2010/main" val="1644788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5" name="Object 2"/>
          <p:cNvGraphicFramePr>
            <a:graphicFrameLocks noChangeAspect="1"/>
          </p:cNvGraphicFramePr>
          <p:nvPr/>
        </p:nvGraphicFramePr>
        <p:xfrm>
          <a:off x="839788" y="0"/>
          <a:ext cx="7542212" cy="6794500"/>
        </p:xfrm>
        <a:graphic>
          <a:graphicData uri="http://schemas.openxmlformats.org/presentationml/2006/ole">
            <mc:AlternateContent xmlns:mc="http://schemas.openxmlformats.org/markup-compatibility/2006">
              <mc:Choice xmlns:v="urn:schemas-microsoft-com:vml" Requires="v">
                <p:oleObj spid="_x0000_s85017" name="Document" r:id="rId5" imgW="6210300" imgH="5600700" progId="Word.Document.8">
                  <p:embed/>
                </p:oleObj>
              </mc:Choice>
              <mc:Fallback>
                <p:oleObj name="Document" r:id="rId5" imgW="6210300" imgH="56007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0"/>
                        <a:ext cx="7542212" cy="679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986" name="Rectangle 3"/>
          <p:cNvSpPr>
            <a:spLocks noChangeArrowheads="1"/>
          </p:cNvSpPr>
          <p:nvPr/>
        </p:nvSpPr>
        <p:spPr bwMode="auto">
          <a:xfrm>
            <a:off x="4494213" y="5734050"/>
            <a:ext cx="3846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smtClean="0">
                <a:solidFill>
                  <a:srgbClr val="000000"/>
                </a:solidFill>
                <a:cs typeface="ＭＳ Ｐゴシック" charset="0"/>
              </a:rPr>
              <a:t>Links must be interpretable</a:t>
            </a:r>
          </a:p>
          <a:p>
            <a:pPr algn="ctr"/>
            <a:r>
              <a:rPr lang="en-US" b="1" smtClean="0">
                <a:solidFill>
                  <a:srgbClr val="000000"/>
                </a:solidFill>
                <a:cs typeface="ＭＳ Ｐゴシック" charset="0"/>
              </a:rPr>
              <a:t>to allow for navigation</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32</a:t>
            </a:fld>
            <a:endParaRPr lang="fr-FR" sz="1600"/>
          </a:p>
        </p:txBody>
      </p:sp>
    </p:spTree>
    <p:extLst>
      <p:ext uri="{BB962C8B-B14F-4D97-AF65-F5344CB8AC3E}">
        <p14:creationId xmlns:p14="http://schemas.microsoft.com/office/powerpoint/2010/main" val="25495194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Rot="1" noChangeArrowheads="1"/>
          </p:cNvSpPr>
          <p:nvPr>
            <p:ph type="title"/>
          </p:nvPr>
        </p:nvSpPr>
        <p:spPr>
          <a:xfrm>
            <a:off x="228600" y="228600"/>
            <a:ext cx="8458200" cy="1006475"/>
          </a:xfrm>
        </p:spPr>
        <p:txBody>
          <a:bodyPr/>
          <a:lstStyle/>
          <a:p>
            <a:r>
              <a:rPr lang="en-US">
                <a:solidFill>
                  <a:srgbClr val="0000FF"/>
                </a:solidFill>
                <a:latin typeface="Comic Sans MS" charset="0"/>
                <a:ea typeface="ＭＳ Ｐゴシック" charset="0"/>
                <a:cs typeface="ＭＳ Ｐゴシック" charset="0"/>
              </a:rPr>
              <a:t>Show </a:t>
            </a:r>
            <a:r>
              <a:rPr lang="en-US">
                <a:solidFill>
                  <a:schemeClr val="tx1"/>
                </a:solidFill>
                <a:latin typeface="Comic Sans MS" charset="0"/>
                <a:ea typeface="ＭＳ Ｐゴシック" charset="0"/>
                <a:cs typeface="ＭＳ Ｐゴシック" charset="0"/>
              </a:rPr>
              <a:t>only what</a:t>
            </a:r>
            <a:r>
              <a:rPr lang="ja-JP" altLang="en-US">
                <a:solidFill>
                  <a:schemeClr val="tx1"/>
                </a:solidFill>
                <a:latin typeface="Arial" charset="0"/>
                <a:ea typeface="ＭＳ Ｐゴシック" charset="0"/>
                <a:cs typeface="ＭＳ Ｐゴシック" charset="0"/>
              </a:rPr>
              <a:t>’</a:t>
            </a:r>
            <a:r>
              <a:rPr lang="en-US" altLang="ja-JP">
                <a:solidFill>
                  <a:schemeClr val="tx1"/>
                </a:solidFill>
                <a:latin typeface="Comic Sans MS" charset="0"/>
                <a:ea typeface="ＭＳ Ｐゴシック" charset="0"/>
                <a:cs typeface="ＭＳ Ｐゴシック" charset="0"/>
              </a:rPr>
              <a:t>s </a:t>
            </a:r>
            <a:r>
              <a:rPr lang="en-US" altLang="ja-JP">
                <a:solidFill>
                  <a:srgbClr val="0000FF"/>
                </a:solidFill>
                <a:latin typeface="Comic Sans MS" charset="0"/>
                <a:ea typeface="ＭＳ Ｐゴシック" charset="0"/>
                <a:cs typeface="ＭＳ Ｐゴシック" charset="0"/>
              </a:rPr>
              <a:t>useful:</a:t>
            </a:r>
            <a:br>
              <a:rPr lang="en-US" altLang="ja-JP">
                <a:solidFill>
                  <a:srgbClr val="0000FF"/>
                </a:solidFill>
                <a:latin typeface="Comic Sans MS" charset="0"/>
                <a:ea typeface="ＭＳ Ｐゴシック" charset="0"/>
                <a:cs typeface="ＭＳ Ｐゴシック" charset="0"/>
              </a:rPr>
            </a:br>
            <a:r>
              <a:rPr lang="en-US" altLang="ja-JP">
                <a:solidFill>
                  <a:srgbClr val="000000"/>
                </a:solidFill>
                <a:latin typeface="Comic Sans MS" charset="0"/>
                <a:ea typeface="ＭＳ Ｐゴシック" charset="0"/>
                <a:cs typeface="ＭＳ Ｐゴシック" charset="0"/>
              </a:rPr>
              <a:t>cluster words by link types</a:t>
            </a:r>
            <a:endParaRPr lang="en-US">
              <a:solidFill>
                <a:srgbClr val="000000"/>
              </a:solidFill>
              <a:latin typeface="Times" charset="0"/>
              <a:ea typeface="ＭＳ Ｐゴシック" charset="0"/>
              <a:cs typeface="ＭＳ Ｐゴシック" charset="0"/>
            </a:endParaRPr>
          </a:p>
        </p:txBody>
      </p:sp>
      <p:sp>
        <p:nvSpPr>
          <p:cNvPr id="44034" name="Rectangle 3"/>
          <p:cNvSpPr>
            <a:spLocks noGrp="1" noChangeArrowheads="1"/>
          </p:cNvSpPr>
          <p:nvPr>
            <p:ph type="body" sz="half" idx="1"/>
          </p:nvPr>
        </p:nvSpPr>
        <p:spPr>
          <a:xfrm>
            <a:off x="228600" y="1600200"/>
            <a:ext cx="4262438" cy="4525963"/>
          </a:xfrm>
          <a:ln>
            <a:solidFill>
              <a:schemeClr val="tx1"/>
            </a:solidFill>
            <a:miter lim="800000"/>
            <a:headEnd/>
            <a:tailEnd/>
          </a:ln>
        </p:spPr>
        <p:txBody>
          <a:bodyPr/>
          <a:lstStyle/>
          <a:p>
            <a:pPr algn="ctr">
              <a:buClr>
                <a:schemeClr val="tx1"/>
              </a:buClr>
              <a:buFont typeface="Wingdings" charset="0"/>
              <a:buNone/>
            </a:pPr>
            <a:r>
              <a:rPr lang="en-US" sz="2000" b="1">
                <a:latin typeface="Times" charset="0"/>
                <a:ea typeface="ＭＳ Ｐゴシック" charset="0"/>
                <a:cs typeface="ＭＳ Ｐゴシック" charset="0"/>
              </a:rPr>
              <a:t>Internal representation</a:t>
            </a:r>
          </a:p>
          <a:p>
            <a:endParaRPr lang="en-US">
              <a:latin typeface="Times" charset="0"/>
              <a:ea typeface="ＭＳ Ｐゴシック" charset="0"/>
              <a:cs typeface="ＭＳ Ｐゴシック" charset="0"/>
            </a:endParaRPr>
          </a:p>
        </p:txBody>
      </p:sp>
      <p:sp>
        <p:nvSpPr>
          <p:cNvPr id="44035" name="Rectangle 4"/>
          <p:cNvSpPr>
            <a:spLocks noGrp="1" noChangeArrowheads="1"/>
          </p:cNvSpPr>
          <p:nvPr>
            <p:ph type="body" sz="half" idx="2"/>
          </p:nvPr>
        </p:nvSpPr>
        <p:spPr>
          <a:xfrm>
            <a:off x="4652963" y="1600200"/>
            <a:ext cx="4033837" cy="4525963"/>
          </a:xfrm>
          <a:ln>
            <a:solidFill>
              <a:schemeClr val="tx1"/>
            </a:solidFill>
            <a:miter lim="800000"/>
            <a:headEnd/>
            <a:tailEnd/>
          </a:ln>
        </p:spPr>
        <p:txBody>
          <a:bodyPr/>
          <a:lstStyle/>
          <a:p>
            <a:pPr marL="0" indent="0">
              <a:buFont typeface="Wingdings" charset="0"/>
              <a:buNone/>
              <a:tabLst>
                <a:tab pos="1257300" algn="l"/>
              </a:tabLst>
            </a:pPr>
            <a:r>
              <a:rPr lang="en-US" sz="2000" b="1">
                <a:solidFill>
                  <a:schemeClr val="tx2"/>
                </a:solidFill>
                <a:latin typeface="Times" charset="0"/>
                <a:ea typeface="ＭＳ Ｐゴシック" charset="0"/>
                <a:cs typeface="ＭＳ Ｐゴシック" charset="0"/>
              </a:rPr>
              <a:t>Link type</a:t>
            </a:r>
            <a:r>
              <a:rPr lang="en-US" sz="2000">
                <a:solidFill>
                  <a:schemeClr val="tx2"/>
                </a:solidFill>
                <a:latin typeface="Times" charset="0"/>
                <a:ea typeface="ＭＳ Ｐゴシック" charset="0"/>
                <a:cs typeface="ＭＳ Ｐゴシック" charset="0"/>
              </a:rPr>
              <a:t>	</a:t>
            </a:r>
            <a:r>
              <a:rPr lang="en-US" sz="2000" b="1">
                <a:solidFill>
                  <a:schemeClr val="tx2"/>
                </a:solidFill>
                <a:latin typeface="Times" charset="0"/>
                <a:ea typeface="ＭＳ Ｐゴシック" charset="0"/>
                <a:cs typeface="ＭＳ Ｐゴシック" charset="0"/>
              </a:rPr>
              <a:t>words</a:t>
            </a:r>
          </a:p>
          <a:p>
            <a:pPr marL="0" indent="0">
              <a:buFont typeface="Wingdings" charset="0"/>
              <a:buNone/>
              <a:tabLst>
                <a:tab pos="1257300" algn="l"/>
              </a:tabLst>
            </a:pPr>
            <a:endParaRPr lang="en-US" sz="2000">
              <a:solidFill>
                <a:schemeClr val="tx2"/>
              </a:solidFill>
              <a:latin typeface="Times" charset="0"/>
              <a:ea typeface="ＭＳ Ｐゴシック" charset="0"/>
              <a:cs typeface="ＭＳ Ｐゴシック" charset="0"/>
            </a:endParaRPr>
          </a:p>
          <a:p>
            <a:pPr marL="0" indent="0">
              <a:buFont typeface="Wingdings" charset="0"/>
              <a:buNone/>
              <a:tabLst>
                <a:tab pos="1257300" algn="l"/>
              </a:tabLst>
            </a:pPr>
            <a:r>
              <a:rPr lang="en-US" sz="2000">
                <a:solidFill>
                  <a:srgbClr val="767ADD"/>
                </a:solidFill>
                <a:latin typeface="Times" charset="0"/>
                <a:ea typeface="ＭＳ Ｐゴシック" charset="0"/>
                <a:cs typeface="ＭＳ Ｐゴシック" charset="0"/>
              </a:rPr>
              <a:t>AKO</a:t>
            </a:r>
            <a:endParaRPr lang="en-US">
              <a:latin typeface="Times" charset="0"/>
              <a:ea typeface="ＭＳ Ｐゴシック" charset="0"/>
              <a:cs typeface="ＭＳ Ｐゴシック" charset="0"/>
            </a:endParaRPr>
          </a:p>
          <a:p>
            <a:pPr marL="920750" lvl="2" indent="0">
              <a:tabLst>
                <a:tab pos="1257300" algn="l"/>
              </a:tabLst>
            </a:pPr>
            <a:r>
              <a:rPr lang="en-US">
                <a:latin typeface="Times" charset="0"/>
                <a:ea typeface="ＭＳ Ｐゴシック" charset="0"/>
              </a:rPr>
              <a:t> clinic</a:t>
            </a:r>
          </a:p>
          <a:p>
            <a:pPr marL="920750" lvl="2" indent="0">
              <a:tabLst>
                <a:tab pos="1257300" algn="l"/>
              </a:tabLst>
            </a:pPr>
            <a:r>
              <a:rPr lang="en-US">
                <a:latin typeface="Times" charset="0"/>
                <a:ea typeface="ＭＳ Ｐゴシック" charset="0"/>
              </a:rPr>
              <a:t> sanatorium</a:t>
            </a:r>
          </a:p>
          <a:p>
            <a:pPr marL="0" indent="0">
              <a:buFont typeface="Wingdings" charset="0"/>
              <a:buNone/>
              <a:tabLst>
                <a:tab pos="1257300" algn="l"/>
              </a:tabLst>
            </a:pPr>
            <a:r>
              <a:rPr lang="en-US" sz="2000">
                <a:solidFill>
                  <a:srgbClr val="767ADD"/>
                </a:solidFill>
                <a:latin typeface="Times" charset="0"/>
                <a:ea typeface="ＭＳ Ｐゴシック" charset="0"/>
                <a:cs typeface="ＭＳ Ｐゴシック" charset="0"/>
              </a:rPr>
              <a:t>ISA</a:t>
            </a:r>
            <a:endParaRPr lang="en-US">
              <a:latin typeface="Times" charset="0"/>
              <a:ea typeface="ＭＳ Ｐゴシック" charset="0"/>
              <a:cs typeface="ＭＳ Ｐゴシック" charset="0"/>
            </a:endParaRPr>
          </a:p>
          <a:p>
            <a:pPr marL="920750" lvl="2" indent="0">
              <a:buClr>
                <a:schemeClr val="tx1"/>
              </a:buClr>
              <a:tabLst>
                <a:tab pos="1257300" algn="l"/>
              </a:tabLst>
            </a:pPr>
            <a:r>
              <a:rPr lang="en-US">
                <a:latin typeface="Times" charset="0"/>
                <a:ea typeface="ＭＳ Ｐゴシック" charset="0"/>
              </a:rPr>
              <a:t> military hospital</a:t>
            </a:r>
          </a:p>
          <a:p>
            <a:pPr marL="920750" lvl="2" indent="0">
              <a:spcAft>
                <a:spcPct val="20000"/>
              </a:spcAft>
              <a:tabLst>
                <a:tab pos="1257300" algn="l"/>
              </a:tabLst>
            </a:pPr>
            <a:r>
              <a:rPr lang="en-US">
                <a:latin typeface="Times" charset="0"/>
                <a:ea typeface="ＭＳ Ｐゴシック" charset="0"/>
              </a:rPr>
              <a:t> psychiatric hospital</a:t>
            </a:r>
          </a:p>
          <a:p>
            <a:pPr marL="0" indent="0">
              <a:buFont typeface="Wingdings" charset="0"/>
              <a:buNone/>
              <a:tabLst>
                <a:tab pos="1257300" algn="l"/>
              </a:tabLst>
            </a:pPr>
            <a:r>
              <a:rPr lang="en-US" sz="2000">
                <a:solidFill>
                  <a:srgbClr val="767ADD"/>
                </a:solidFill>
                <a:latin typeface="Times" charset="0"/>
                <a:ea typeface="ＭＳ Ｐゴシック" charset="0"/>
                <a:cs typeface="ＭＳ Ｐゴシック" charset="0"/>
              </a:rPr>
              <a:t>ACTOR</a:t>
            </a:r>
            <a:endParaRPr lang="en-US">
              <a:solidFill>
                <a:schemeClr val="bg2"/>
              </a:solidFill>
              <a:latin typeface="Times" charset="0"/>
              <a:ea typeface="ＭＳ Ｐゴシック" charset="0"/>
              <a:cs typeface="ＭＳ Ｐゴシック" charset="0"/>
            </a:endParaRPr>
          </a:p>
          <a:p>
            <a:pPr marL="920750" lvl="2" indent="0">
              <a:buClr>
                <a:schemeClr val="tx1"/>
              </a:buClr>
              <a:tabLst>
                <a:tab pos="1257300" algn="l"/>
              </a:tabLst>
            </a:pPr>
            <a:r>
              <a:rPr lang="en-US">
                <a:latin typeface="Times" charset="0"/>
                <a:ea typeface="ＭＳ Ｐゴシック" charset="0"/>
              </a:rPr>
              <a:t> doctor</a:t>
            </a:r>
          </a:p>
          <a:p>
            <a:pPr marL="920750" lvl="2" indent="0">
              <a:buClr>
                <a:schemeClr val="tx1"/>
              </a:buClr>
              <a:tabLst>
                <a:tab pos="1257300" algn="l"/>
              </a:tabLst>
            </a:pPr>
            <a:r>
              <a:rPr lang="en-US">
                <a:latin typeface="Times" charset="0"/>
                <a:ea typeface="ＭＳ Ｐゴシック" charset="0"/>
              </a:rPr>
              <a:t> patient</a:t>
            </a:r>
          </a:p>
          <a:p>
            <a:pPr marL="920750" lvl="2" indent="0">
              <a:buClr>
                <a:schemeClr val="tx1"/>
              </a:buClr>
              <a:tabLst>
                <a:tab pos="1257300" algn="l"/>
              </a:tabLst>
            </a:pPr>
            <a:r>
              <a:rPr lang="en-US">
                <a:latin typeface="Times" charset="0"/>
                <a:ea typeface="ＭＳ Ｐゴシック" charset="0"/>
              </a:rPr>
              <a:t> </a:t>
            </a:r>
            <a:r>
              <a:rPr lang="en-US">
                <a:solidFill>
                  <a:srgbClr val="FF0C00"/>
                </a:solidFill>
                <a:latin typeface="Times" charset="0"/>
                <a:ea typeface="ＭＳ Ｐゴシック" charset="0"/>
              </a:rPr>
              <a:t>nurse</a:t>
            </a:r>
            <a:endParaRPr lang="en-US">
              <a:latin typeface="Times" charset="0"/>
              <a:ea typeface="ＭＳ Ｐゴシック" charset="0"/>
            </a:endParaRPr>
          </a:p>
        </p:txBody>
      </p:sp>
      <p:graphicFrame>
        <p:nvGraphicFramePr>
          <p:cNvPr id="44036" name="Object 5"/>
          <p:cNvGraphicFramePr>
            <a:graphicFrameLocks noChangeAspect="1"/>
          </p:cNvGraphicFramePr>
          <p:nvPr/>
        </p:nvGraphicFramePr>
        <p:xfrm>
          <a:off x="446088" y="2322513"/>
          <a:ext cx="3744912" cy="3500437"/>
        </p:xfrm>
        <a:graphic>
          <a:graphicData uri="http://schemas.openxmlformats.org/presentationml/2006/ole">
            <mc:AlternateContent xmlns:mc="http://schemas.openxmlformats.org/markup-compatibility/2006">
              <mc:Choice xmlns:v="urn:schemas-microsoft-com:vml" Requires="v">
                <p:oleObj spid="_x0000_s87065" name="Document" r:id="rId4" imgW="5753100" imgH="5384800" progId="Word.Document.8">
                  <p:embed/>
                </p:oleObj>
              </mc:Choice>
              <mc:Fallback>
                <p:oleObj name="Document" r:id="rId4" imgW="5753100" imgH="538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2322513"/>
                        <a:ext cx="37449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ZoneTexte 5"/>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33</a:t>
            </a:fld>
            <a:endParaRPr lang="fr-FR" sz="1600"/>
          </a:p>
        </p:txBody>
      </p:sp>
    </p:spTree>
    <p:extLst>
      <p:ext uri="{BB962C8B-B14F-4D97-AF65-F5344CB8AC3E}">
        <p14:creationId xmlns:p14="http://schemas.microsoft.com/office/powerpoint/2010/main" val="3055292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55575"/>
            <a:ext cx="8686800" cy="987425"/>
          </a:xfrm>
          <a:prstGeom prst="rect">
            <a:avLst/>
          </a:prstGeom>
          <a:solidFill>
            <a:srgbClr val="040B6C"/>
          </a:solidFill>
          <a:ln w="12700" cap="sq">
            <a:solidFill>
              <a:srgbClr val="FFFFFF"/>
            </a:solidFill>
            <a:round/>
            <a:headEnd type="none" w="sm" len="sm"/>
            <a:tailEnd type="triangle" w="sm" len="sm"/>
          </a:ln>
        </p:spPr>
        <p:txBody>
          <a:bodyPr/>
          <a:lstStyle/>
          <a:p>
            <a:pPr fontAlgn="auto">
              <a:spcBef>
                <a:spcPts val="0"/>
              </a:spcBef>
              <a:spcAft>
                <a:spcPts val="0"/>
              </a:spcAft>
              <a:defRPr/>
            </a:pPr>
            <a:endParaRPr lang="fr-FR" sz="1200" kern="0">
              <a:solidFill>
                <a:sysClr val="windowText" lastClr="000000"/>
              </a:solidFill>
              <a:latin typeface="Times New Roman" charset="0"/>
              <a:ea typeface="Osaka" charset="-128"/>
              <a:cs typeface="Osaka" charset="-128"/>
            </a:endParaRPr>
          </a:p>
        </p:txBody>
      </p:sp>
      <p:sp>
        <p:nvSpPr>
          <p:cNvPr id="57347" name="Rectangle 2"/>
          <p:cNvSpPr>
            <a:spLocks noGrp="1" noChangeArrowheads="1"/>
          </p:cNvSpPr>
          <p:nvPr>
            <p:ph type="title"/>
          </p:nvPr>
        </p:nvSpPr>
        <p:spPr>
          <a:xfrm>
            <a:off x="457200" y="187325"/>
            <a:ext cx="8229600" cy="877888"/>
          </a:xfrm>
        </p:spPr>
        <p:txBody>
          <a:bodyPr/>
          <a:lstStyle/>
          <a:p>
            <a:pPr eaLnBrk="1" hangingPunct="1">
              <a:spcAft>
                <a:spcPct val="20000"/>
              </a:spcAft>
              <a:defRPr/>
            </a:pPr>
            <a:r>
              <a:rPr lang="en-US">
                <a:solidFill>
                  <a:srgbClr val="FFFFFF"/>
                </a:solidFill>
                <a:effectLst>
                  <a:outerShdw blurRad="38100" dist="38100" dir="2700000" algn="tl">
                    <a:srgbClr val="DDDDDD"/>
                  </a:outerShdw>
                </a:effectLst>
                <a:latin typeface="Times" charset="0"/>
                <a:ea typeface="ＭＳ Ｐゴシック" charset="0"/>
                <a:cs typeface="ＭＳ Ｐゴシック" charset="0"/>
              </a:rPr>
              <a:t>Don’t drown the user: </a:t>
            </a:r>
            <a:r>
              <a:rPr lang="en-US" sz="2000">
                <a:solidFill>
                  <a:srgbClr val="FFFFFF"/>
                </a:solidFill>
                <a:effectLst>
                  <a:outerShdw blurRad="38100" dist="38100" dir="2700000" algn="tl">
                    <a:srgbClr val="DDDDDD"/>
                  </a:outerShdw>
                </a:effectLst>
                <a:latin typeface="Times" charset="0"/>
                <a:ea typeface="ＭＳ Ｐゴシック" charset="0"/>
                <a:cs typeface="ＭＳ Ｐゴシック" charset="0"/>
              </a:rPr>
              <a:t>ease navigation</a:t>
            </a:r>
            <a:endParaRPr lang="en-US">
              <a:solidFill>
                <a:srgbClr val="FFFFFF"/>
              </a:solidFill>
              <a:effectLst>
                <a:outerShdw blurRad="38100" dist="38100" dir="2700000" algn="tl">
                  <a:srgbClr val="DDDDDD"/>
                </a:outerShdw>
              </a:effectLst>
              <a:latin typeface="Times" charset="0"/>
              <a:ea typeface="ＭＳ Ｐゴシック" charset="0"/>
              <a:cs typeface="ＭＳ Ｐゴシック" charset="0"/>
            </a:endParaRPr>
          </a:p>
        </p:txBody>
      </p:sp>
      <p:graphicFrame>
        <p:nvGraphicFramePr>
          <p:cNvPr id="45059" name="Object 2"/>
          <p:cNvGraphicFramePr>
            <a:graphicFrameLocks noGrp="1" noChangeAspect="1"/>
          </p:cNvGraphicFramePr>
          <p:nvPr>
            <p:ph type="body" idx="1"/>
            <p:extLst>
              <p:ext uri="{D42A27DB-BD31-4B8C-83A1-F6EECF244321}">
                <p14:modId xmlns:p14="http://schemas.microsoft.com/office/powerpoint/2010/main" val="2073635850"/>
              </p:ext>
            </p:extLst>
          </p:nvPr>
        </p:nvGraphicFramePr>
        <p:xfrm>
          <a:off x="1143000" y="1295400"/>
          <a:ext cx="6669087" cy="5257800"/>
        </p:xfrm>
        <a:graphic>
          <a:graphicData uri="http://schemas.openxmlformats.org/presentationml/2006/ole">
            <mc:AlternateContent xmlns:mc="http://schemas.openxmlformats.org/markup-compatibility/2006">
              <mc:Choice xmlns:v="urn:schemas-microsoft-com:vml" Requires="v">
                <p:oleObj spid="_x0000_s88089" name="Document" r:id="rId5" imgW="2717800" imgH="2146300" progId="Word.Document.8">
                  <p:embed/>
                </p:oleObj>
              </mc:Choice>
              <mc:Fallback>
                <p:oleObj name="Document" r:id="rId5" imgW="2717800" imgH="2146300" progId="Word.Documen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295400"/>
                        <a:ext cx="66690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34</a:t>
            </a:fld>
            <a:endParaRPr lang="fr-FR" sz="1600"/>
          </a:p>
        </p:txBody>
      </p:sp>
    </p:spTree>
    <p:extLst>
      <p:ext uri="{BB962C8B-B14F-4D97-AF65-F5344CB8AC3E}">
        <p14:creationId xmlns:p14="http://schemas.microsoft.com/office/powerpoint/2010/main" val="1903508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2452" name="Rectangle 4"/>
          <p:cNvSpPr>
            <a:spLocks noGrp="1" noChangeArrowheads="1"/>
          </p:cNvSpPr>
          <p:nvPr>
            <p:ph type="title"/>
          </p:nvPr>
        </p:nvSpPr>
        <p:spPr>
          <a:xfrm>
            <a:off x="2928938" y="254000"/>
            <a:ext cx="5876925" cy="1270000"/>
          </a:xfrm>
        </p:spPr>
        <p:txBody>
          <a:bodyPr>
            <a:normAutofit/>
          </a:bodyPr>
          <a:lstStyle/>
          <a:p>
            <a:pPr eaLnBrk="1" hangingPunct="1">
              <a:defRPr/>
            </a:pPr>
            <a:r>
              <a:rPr lang="en-US">
                <a:effectLst>
                  <a:outerShdw blurRad="38100" dist="38100" dir="2700000" algn="tl">
                    <a:srgbClr val="DDDDDD"/>
                  </a:outerShdw>
                </a:effectLst>
                <a:latin typeface="Calibri" charset="0"/>
                <a:ea typeface="ＭＳ Ｐゴシック" charset="0"/>
                <a:cs typeface="Calibri" charset="0"/>
              </a:rPr>
              <a:t>Plan A-</a:t>
            </a:r>
            <a:br>
              <a:rPr lang="en-US">
                <a:effectLst>
                  <a:outerShdw blurRad="38100" dist="38100" dir="2700000" algn="tl">
                    <a:srgbClr val="DDDDDD"/>
                  </a:outerShdw>
                </a:effectLst>
                <a:latin typeface="Calibri" charset="0"/>
                <a:ea typeface="ＭＳ Ｐゴシック" charset="0"/>
                <a:cs typeface="Calibri" charset="0"/>
              </a:rPr>
            </a:br>
            <a:r>
              <a:rPr lang="en-US">
                <a:effectLst>
                  <a:outerShdw blurRad="38100" dist="38100" dir="2700000" algn="tl">
                    <a:srgbClr val="DDDDDD"/>
                  </a:outerShdw>
                </a:effectLst>
                <a:latin typeface="Calibri" charset="0"/>
                <a:ea typeface="ＭＳ Ｐゴシック" charset="0"/>
                <a:cs typeface="Calibri" charset="0"/>
              </a:rPr>
              <a:t>the 3 principal steps</a:t>
            </a:r>
          </a:p>
        </p:txBody>
      </p:sp>
      <p:sp>
        <p:nvSpPr>
          <p:cNvPr id="47106" name="ZoneTexte 4"/>
          <p:cNvSpPr txBox="1">
            <a:spLocks noChangeArrowheads="1"/>
          </p:cNvSpPr>
          <p:nvPr/>
        </p:nvSpPr>
        <p:spPr bwMode="auto">
          <a:xfrm>
            <a:off x="5862638" y="6007100"/>
            <a:ext cx="328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eaLnBrk="1" hangingPunct="1"/>
            <a:r>
              <a:rPr lang="fr-FR" smtClean="0">
                <a:solidFill>
                  <a:srgbClr val="0000FF"/>
                </a:solidFill>
                <a:latin typeface="Arial" charset="0"/>
                <a:cs typeface="Calibri" charset="0"/>
              </a:rPr>
              <a:t>The mice are dancing</a:t>
            </a:r>
            <a:r>
              <a:rPr lang="fr-FR" smtClean="0">
                <a:solidFill>
                  <a:srgbClr val="000000"/>
                </a:solidFill>
                <a:latin typeface="Arial" charset="0"/>
                <a:cs typeface="Calibri" charset="0"/>
              </a:rPr>
              <a:t>.</a:t>
            </a:r>
          </a:p>
        </p:txBody>
      </p:sp>
      <p:sp>
        <p:nvSpPr>
          <p:cNvPr id="9" name="ZoneTexte 8"/>
          <p:cNvSpPr txBox="1"/>
          <p:nvPr/>
        </p:nvSpPr>
        <p:spPr>
          <a:xfrm rot="5400000">
            <a:off x="831851" y="1168400"/>
            <a:ext cx="641350" cy="295275"/>
          </a:xfrm>
          <a:prstGeom prst="stripedRightArrow">
            <a:avLst/>
          </a:prstGeom>
          <a:solidFill>
            <a:srgbClr val="FF0000"/>
          </a:solidFill>
        </p:spPr>
        <p:txBody>
          <a:bodyPr>
            <a:spAutoFit/>
          </a:bodyPr>
          <a:lstStyle/>
          <a:p>
            <a:pPr>
              <a:defRPr/>
            </a:pPr>
            <a:endParaRPr lang="fr-FR">
              <a:solidFill>
                <a:srgbClr val="000000"/>
              </a:solidFill>
              <a:cs typeface="ＭＳ Ｐゴシック" charset="0"/>
            </a:endParaRPr>
          </a:p>
        </p:txBody>
      </p:sp>
      <p:pic>
        <p:nvPicPr>
          <p:cNvPr id="47108" name="Image 5"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54000"/>
            <a:ext cx="179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9" name="Grouper 1"/>
          <p:cNvGrpSpPr>
            <a:grpSpLocks/>
          </p:cNvGrpSpPr>
          <p:nvPr/>
        </p:nvGrpSpPr>
        <p:grpSpPr bwMode="auto">
          <a:xfrm>
            <a:off x="244475" y="1719263"/>
            <a:ext cx="5370513" cy="4749800"/>
            <a:chOff x="729545" y="1731434"/>
            <a:chExt cx="5371541" cy="4749110"/>
          </a:xfrm>
        </p:grpSpPr>
        <p:sp>
          <p:nvSpPr>
            <p:cNvPr id="7" name="ZoneTexte 6"/>
            <p:cNvSpPr txBox="1"/>
            <p:nvPr/>
          </p:nvSpPr>
          <p:spPr>
            <a:xfrm>
              <a:off x="5459613" y="6172614"/>
              <a:ext cx="641473" cy="295232"/>
            </a:xfrm>
            <a:prstGeom prst="stripedRightArrow">
              <a:avLst/>
            </a:prstGeom>
            <a:solidFill>
              <a:srgbClr val="FF0000"/>
            </a:solidFill>
          </p:spPr>
          <p:txBody>
            <a:bodyPr>
              <a:spAutoFit/>
            </a:bodyPr>
            <a:lstStyle/>
            <a:p>
              <a:pPr>
                <a:defRPr/>
              </a:pPr>
              <a:endParaRPr lang="fr-FR">
                <a:solidFill>
                  <a:srgbClr val="000000"/>
                </a:solidFill>
                <a:cs typeface="ＭＳ Ｐゴシック" charset="0"/>
              </a:endParaRPr>
            </a:p>
          </p:txBody>
        </p:sp>
        <p:pic>
          <p:nvPicPr>
            <p:cNvPr id="47111"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545" y="1731434"/>
              <a:ext cx="4364566" cy="474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35</a:t>
            </a:fld>
            <a:endParaRPr lang="fr-FR" sz="1600"/>
          </a:p>
        </p:txBody>
      </p:sp>
    </p:spTree>
    <p:extLst>
      <p:ext uri="{BB962C8B-B14F-4D97-AF65-F5344CB8AC3E}">
        <p14:creationId xmlns:p14="http://schemas.microsoft.com/office/powerpoint/2010/main" val="30371997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767763" cy="1393825"/>
          </a:xfrm>
        </p:spPr>
        <p:txBody>
          <a:bodyPr/>
          <a:lstStyle/>
          <a:p>
            <a:pPr>
              <a:defRPr/>
            </a:pPr>
            <a:r>
              <a:rPr lang="en-US" sz="2800"/>
              <a:t>Lexical access a two-step process mediated by the brain </a:t>
            </a:r>
            <a:r>
              <a:rPr lang="en-US" sz="2800" b="0"/>
              <a:t>and an </a:t>
            </a:r>
            <a:r>
              <a:rPr lang="en-US" sz="2800"/>
              <a:t>external resource </a:t>
            </a:r>
            <a:r>
              <a:rPr lang="en-US" sz="2400" b="0"/>
              <a:t>(lexicon).</a:t>
            </a:r>
            <a:r>
              <a:rPr lang="fr-FR" sz="2400" b="0"/>
              <a:t> </a:t>
            </a:r>
            <a:r>
              <a:rPr lang="fr-FR"/>
              <a:t/>
            </a:r>
            <a:br>
              <a:rPr lang="fr-FR"/>
            </a:br>
            <a:endParaRPr lang="fr-FR"/>
          </a:p>
        </p:txBody>
      </p:sp>
      <p:sp>
        <p:nvSpPr>
          <p:cNvPr id="49154" name="ZoneTexte 4"/>
          <p:cNvSpPr txBox="1">
            <a:spLocks noChangeArrowheads="1"/>
          </p:cNvSpPr>
          <p:nvPr/>
        </p:nvSpPr>
        <p:spPr bwMode="auto">
          <a:xfrm>
            <a:off x="4305300" y="2374900"/>
            <a:ext cx="126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fr-FR" sz="2000" smtClean="0">
                <a:solidFill>
                  <a:srgbClr val="0000FF"/>
                </a:solidFill>
              </a:rPr>
              <a:t>User input</a:t>
            </a:r>
          </a:p>
        </p:txBody>
      </p:sp>
      <p:sp>
        <p:nvSpPr>
          <p:cNvPr id="49155" name="ZoneTexte 5"/>
          <p:cNvSpPr txBox="1">
            <a:spLocks noChangeArrowheads="1"/>
          </p:cNvSpPr>
          <p:nvPr/>
        </p:nvSpPr>
        <p:spPr bwMode="auto">
          <a:xfrm>
            <a:off x="7485063" y="2374900"/>
            <a:ext cx="141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fr-FR" sz="2000" smtClean="0">
                <a:solidFill>
                  <a:srgbClr val="0000FF"/>
                </a:solidFill>
              </a:rPr>
              <a:t>Syst. output</a:t>
            </a:r>
          </a:p>
        </p:txBody>
      </p:sp>
      <p:sp>
        <p:nvSpPr>
          <p:cNvPr id="3" name="ZoneTexte 2"/>
          <p:cNvSpPr txBox="1"/>
          <p:nvPr/>
        </p:nvSpPr>
        <p:spPr>
          <a:xfrm>
            <a:off x="228600" y="4610100"/>
            <a:ext cx="1455738" cy="923925"/>
          </a:xfrm>
          <a:prstGeom prst="rect">
            <a:avLst/>
          </a:prstGeom>
          <a:noFill/>
        </p:spPr>
        <p:txBody>
          <a:bodyPr>
            <a:spAutoFit/>
          </a:bodyPr>
          <a:lstStyle/>
          <a:p>
            <a:pPr algn="ctr">
              <a:defRPr/>
            </a:pPr>
            <a:r>
              <a:rPr lang="fr-FR" sz="1800" b="1">
                <a:solidFill>
                  <a:srgbClr val="0000FF"/>
                </a:solidFill>
                <a:cs typeface="ＭＳ Ｐゴシック" charset="0"/>
              </a:rPr>
              <a:t>Wanted</a:t>
            </a:r>
          </a:p>
          <a:p>
            <a:pPr algn="ctr">
              <a:defRPr/>
            </a:pPr>
            <a:r>
              <a:rPr lang="fr-FR" sz="1800">
                <a:solidFill>
                  <a:srgbClr val="000000"/>
                </a:solidFill>
                <a:cs typeface="ＭＳ Ｐゴシック" charset="0"/>
              </a:rPr>
              <a:t>Target word form</a:t>
            </a:r>
            <a:endParaRPr lang="fr-FR" sz="1800">
              <a:solidFill>
                <a:srgbClr val="990000">
                  <a:lumMod val="60000"/>
                  <a:lumOff val="40000"/>
                </a:srgbClr>
              </a:solidFill>
              <a:cs typeface="ＭＳ Ｐゴシック" charset="0"/>
            </a:endParaRPr>
          </a:p>
        </p:txBody>
      </p:sp>
      <p:sp>
        <p:nvSpPr>
          <p:cNvPr id="49157" name="Rectangle 3"/>
          <p:cNvSpPr>
            <a:spLocks noChangeArrowheads="1"/>
          </p:cNvSpPr>
          <p:nvPr/>
        </p:nvSpPr>
        <p:spPr bwMode="auto">
          <a:xfrm>
            <a:off x="7680325" y="4572000"/>
            <a:ext cx="1165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1800" b="1" smtClean="0">
                <a:solidFill>
                  <a:srgbClr val="0000FF"/>
                </a:solidFill>
                <a:cs typeface="ＭＳ Ｐゴシック" charset="0"/>
              </a:rPr>
              <a:t>Found</a:t>
            </a:r>
          </a:p>
          <a:p>
            <a:pPr algn="ctr"/>
            <a:r>
              <a:rPr lang="fr-FR" sz="1800" smtClean="0">
                <a:solidFill>
                  <a:srgbClr val="000000"/>
                </a:solidFill>
                <a:cs typeface="ＭＳ Ｐゴシック" charset="0"/>
              </a:rPr>
              <a:t>Target </a:t>
            </a:r>
          </a:p>
          <a:p>
            <a:pPr algn="ctr"/>
            <a:r>
              <a:rPr lang="fr-FR" sz="1800" smtClean="0">
                <a:solidFill>
                  <a:srgbClr val="000000"/>
                </a:solidFill>
                <a:cs typeface="ＭＳ Ｐゴシック" charset="0"/>
              </a:rPr>
              <a:t>word form </a:t>
            </a:r>
          </a:p>
        </p:txBody>
      </p:sp>
      <p:pic>
        <p:nvPicPr>
          <p:cNvPr id="49158" name="Image 4" descr="Pand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4950"/>
            <a:ext cx="91440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36</a:t>
            </a:fld>
            <a:endParaRPr lang="fr-FR" sz="1600"/>
          </a:p>
        </p:txBody>
      </p:sp>
    </p:spTree>
    <p:extLst>
      <p:ext uri="{BB962C8B-B14F-4D97-AF65-F5344CB8AC3E}">
        <p14:creationId xmlns:p14="http://schemas.microsoft.com/office/powerpoint/2010/main" val="2776559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Espace réservé du numéro de diapositive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E4D10D54-7DFC-8A4C-9005-E189C0030572}" type="slidenum">
              <a:rPr lang="fr-FR" sz="1200" smtClean="0">
                <a:solidFill>
                  <a:srgbClr val="898989"/>
                </a:solidFill>
                <a:latin typeface="Times New Roman" charset="0"/>
                <a:ea typeface="Osaka" charset="0"/>
                <a:cs typeface="Osaka" charset="0"/>
              </a:rPr>
              <a:pPr/>
              <a:t>37</a:t>
            </a:fld>
            <a:endParaRPr lang="fr-FR" sz="1200" smtClean="0">
              <a:solidFill>
                <a:srgbClr val="898989"/>
              </a:solidFill>
              <a:latin typeface="Times New Roman" charset="0"/>
              <a:ea typeface="Osaka" charset="0"/>
              <a:cs typeface="Osaka" charset="0"/>
            </a:endParaRPr>
          </a:p>
        </p:txBody>
      </p:sp>
      <p:sp>
        <p:nvSpPr>
          <p:cNvPr id="4" name="ZoneTexte 3"/>
          <p:cNvSpPr txBox="1"/>
          <p:nvPr/>
        </p:nvSpPr>
        <p:spPr>
          <a:xfrm>
            <a:off x="360363" y="214313"/>
            <a:ext cx="2082800" cy="460375"/>
          </a:xfrm>
          <a:prstGeom prst="rect">
            <a:avLst/>
          </a:prstGeom>
          <a:noFill/>
        </p:spPr>
        <p:txBody>
          <a:bodyPr wrap="none">
            <a:spAutoFit/>
          </a:bodyPr>
          <a:lstStyle/>
          <a:p>
            <a:pPr>
              <a:defRPr/>
            </a:pPr>
            <a:r>
              <a:rPr lang="fr-FR" b="1">
                <a:solidFill>
                  <a:srgbClr val="000000"/>
                </a:solidFill>
                <a:cs typeface="ＭＳ Ｐゴシック" charset="0"/>
              </a:rPr>
              <a:t>Idea</a:t>
            </a:r>
            <a:r>
              <a:rPr lang="fr-FR">
                <a:solidFill>
                  <a:srgbClr val="000000"/>
                </a:solidFill>
                <a:cs typeface="ＭＳ Ｐゴシック" charset="0"/>
              </a:rPr>
              <a:t> to express</a:t>
            </a:r>
          </a:p>
        </p:txBody>
      </p:sp>
      <p:pic>
        <p:nvPicPr>
          <p:cNvPr id="50179" name="Image 4" descr="Unknow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388" y="947738"/>
            <a:ext cx="1403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443163" y="3384550"/>
            <a:ext cx="2016125" cy="1323975"/>
          </a:xfrm>
          <a:prstGeom prst="rect">
            <a:avLst/>
          </a:prstGeom>
          <a:noFill/>
        </p:spPr>
        <p:txBody>
          <a:bodyPr wrap="none">
            <a:spAutoFit/>
          </a:bodyPr>
          <a:lstStyle/>
          <a:p>
            <a:pPr algn="ctr">
              <a:defRPr/>
            </a:pPr>
            <a:r>
              <a:rPr lang="fr-FR" b="1">
                <a:solidFill>
                  <a:srgbClr val="000000"/>
                </a:solidFill>
                <a:cs typeface="ＭＳ Ｐゴシック" charset="0"/>
              </a:rPr>
              <a:t>Entire lexicon</a:t>
            </a:r>
          </a:p>
          <a:p>
            <a:pPr>
              <a:defRPr/>
            </a:pPr>
            <a:endParaRPr lang="fr-FR">
              <a:solidFill>
                <a:srgbClr val="000000"/>
              </a:solidFill>
              <a:cs typeface="ＭＳ Ｐゴシック" charset="0"/>
            </a:endParaRPr>
          </a:p>
          <a:p>
            <a:pPr algn="ctr">
              <a:defRPr/>
            </a:pPr>
            <a:r>
              <a:rPr lang="fr-FR" sz="1600">
                <a:solidFill>
                  <a:srgbClr val="000000"/>
                </a:solidFill>
                <a:cs typeface="ＭＳ Ｐゴシック" charset="0"/>
              </a:rPr>
              <a:t>Hypothetical size: </a:t>
            </a:r>
          </a:p>
          <a:p>
            <a:pPr algn="ctr">
              <a:defRPr/>
            </a:pPr>
            <a:r>
              <a:rPr lang="fr-FR" sz="1600">
                <a:solidFill>
                  <a:srgbClr val="000000"/>
                </a:solidFill>
                <a:cs typeface="ＭＳ Ｐゴシック" charset="0"/>
              </a:rPr>
              <a:t>60.000 words</a:t>
            </a:r>
          </a:p>
        </p:txBody>
      </p:sp>
      <p:pic>
        <p:nvPicPr>
          <p:cNvPr id="50181" name="Image 6" descr="Lexicon-entie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0050" y="315913"/>
            <a:ext cx="28956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èche droite rayée 7"/>
          <p:cNvSpPr/>
          <p:nvPr/>
        </p:nvSpPr>
        <p:spPr bwMode="auto">
          <a:xfrm>
            <a:off x="4459288" y="4027488"/>
            <a:ext cx="1339850" cy="179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fr-FR">
              <a:solidFill>
                <a:srgbClr val="000000"/>
              </a:solidFill>
              <a:cs typeface="ＭＳ Ｐゴシック" charset="0"/>
            </a:endParaRPr>
          </a:p>
        </p:txBody>
      </p:sp>
      <p:sp>
        <p:nvSpPr>
          <p:cNvPr id="9" name="ZoneTexte 8"/>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37</a:t>
            </a:fld>
            <a:endParaRPr lang="fr-FR" sz="1600"/>
          </a:p>
        </p:txBody>
      </p:sp>
    </p:spTree>
    <p:extLst>
      <p:ext uri="{BB962C8B-B14F-4D97-AF65-F5344CB8AC3E}">
        <p14:creationId xmlns:p14="http://schemas.microsoft.com/office/powerpoint/2010/main" val="2650789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2851150" y="177800"/>
            <a:ext cx="2944813" cy="85725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2851150" y="177800"/>
            <a:ext cx="2944813" cy="735013"/>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Roadmap</a:t>
            </a:r>
          </a:p>
        </p:txBody>
      </p:sp>
      <p:sp>
        <p:nvSpPr>
          <p:cNvPr id="9" name="Espace réservé du contenu 7"/>
          <p:cNvSpPr txBox="1">
            <a:spLocks/>
          </p:cNvSpPr>
          <p:nvPr/>
        </p:nvSpPr>
        <p:spPr bwMode="auto">
          <a:xfrm>
            <a:off x="457200" y="1133475"/>
            <a:ext cx="8229600" cy="5073650"/>
          </a:xfrm>
          <a:prstGeom prst="rect">
            <a:avLst/>
          </a:prstGeom>
          <a:noFill/>
          <a:ln w="9525">
            <a:noFill/>
            <a:miter lim="800000"/>
            <a:headEnd/>
            <a:tailEnd/>
          </a:ln>
          <a:effectLst/>
        </p:spPr>
        <p:txBody>
          <a:bodyPr lIns="91438" tIns="45718" rIns="91438" bIns="45718"/>
          <a:lstStyle>
            <a:lvl1pPr>
              <a:defRPr sz="2800">
                <a:solidFill>
                  <a:schemeClr val="tx1"/>
                </a:solidFill>
                <a:latin typeface="Calibri" charset="0"/>
                <a:ea typeface="ＭＳ Ｐゴシック" charset="0"/>
                <a:cs typeface="Calibri" charset="0"/>
              </a:defRPr>
            </a:lvl1pPr>
            <a:lvl2pPr marL="812800" indent="-2794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spcBef>
                <a:spcPct val="20000"/>
              </a:spcBef>
              <a:buClr>
                <a:srgbClr val="000090"/>
              </a:buClr>
              <a:buSzPct val="70000"/>
              <a:defRPr/>
            </a:pPr>
            <a:r>
              <a:rPr lang="fr-FR" sz="2400" b="1" smtClean="0">
                <a:solidFill>
                  <a:srgbClr val="161616"/>
                </a:solidFill>
                <a:effectLst>
                  <a:outerShdw blurRad="38100" dist="38100" dir="2700000" algn="tl">
                    <a:srgbClr val="DDDDDD"/>
                  </a:outerShdw>
                </a:effectLst>
                <a:latin typeface="Times" charset="0"/>
                <a:cs typeface="Times" charset="0"/>
              </a:rPr>
              <a:t>Step-1</a:t>
            </a:r>
          </a:p>
          <a:p>
            <a:pPr lvl="1">
              <a:spcBef>
                <a:spcPct val="20000"/>
              </a:spcBef>
              <a:buClr>
                <a:srgbClr val="0000FF"/>
              </a:buClr>
              <a:buSzPct val="70000"/>
              <a:buFont typeface="Lucida Grande" charset="0"/>
              <a:buChar char="➠"/>
              <a:defRPr/>
            </a:pPr>
            <a:r>
              <a:rPr lang="fr-FR" sz="2000" smtClean="0">
                <a:solidFill>
                  <a:srgbClr val="161616"/>
                </a:solidFill>
                <a:latin typeface="Times" charset="0"/>
                <a:cs typeface="Times" charset="0"/>
              </a:rPr>
              <a:t>given some </a:t>
            </a:r>
            <a:r>
              <a:rPr lang="fr-FR" sz="2000" b="1" smtClean="0">
                <a:solidFill>
                  <a:srgbClr val="161616"/>
                </a:solidFill>
                <a:latin typeface="Times" charset="0"/>
                <a:cs typeface="Times" charset="0"/>
              </a:rPr>
              <a:t>input</a:t>
            </a:r>
            <a:r>
              <a:rPr lang="fr-FR" sz="2000" smtClean="0">
                <a:solidFill>
                  <a:srgbClr val="161616"/>
                </a:solidFill>
                <a:latin typeface="Times" charset="0"/>
                <a:cs typeface="Times" charset="0"/>
              </a:rPr>
              <a:t>, </a:t>
            </a:r>
            <a:r>
              <a:rPr lang="fr-FR" sz="2000" i="1" smtClean="0">
                <a:solidFill>
                  <a:srgbClr val="161616"/>
                </a:solidFill>
                <a:latin typeface="Times" charset="0"/>
                <a:cs typeface="Times" charset="0"/>
              </a:rPr>
              <a:t>source word</a:t>
            </a:r>
            <a:r>
              <a:rPr lang="fr-FR" sz="2000" smtClean="0">
                <a:solidFill>
                  <a:srgbClr val="161616"/>
                </a:solidFill>
                <a:latin typeface="Times" charset="0"/>
                <a:cs typeface="Times" charset="0"/>
              </a:rPr>
              <a:t>, build a graph with all </a:t>
            </a:r>
            <a:r>
              <a:rPr lang="fr-FR" sz="2000" b="1" smtClean="0">
                <a:solidFill>
                  <a:srgbClr val="161616"/>
                </a:solidFill>
                <a:latin typeface="Times" charset="0"/>
                <a:cs typeface="Times" charset="0"/>
              </a:rPr>
              <a:t>direct neighbors (</a:t>
            </a:r>
            <a:r>
              <a:rPr lang="fr-FR" sz="2000" smtClean="0">
                <a:solidFill>
                  <a:srgbClr val="161616"/>
                </a:solidFill>
                <a:latin typeface="Times" charset="0"/>
                <a:cs typeface="Times" charset="0"/>
              </a:rPr>
              <a:t>output</a:t>
            </a:r>
            <a:r>
              <a:rPr lang="fr-FR" sz="2000" b="1" smtClean="0">
                <a:solidFill>
                  <a:srgbClr val="161616"/>
                </a:solidFill>
                <a:latin typeface="Times" charset="0"/>
                <a:cs typeface="Times" charset="0"/>
              </a:rPr>
              <a:t>) </a:t>
            </a:r>
            <a:r>
              <a:rPr lang="fr-FR" sz="2000" smtClean="0">
                <a:solidFill>
                  <a:srgbClr val="161616"/>
                </a:solidFill>
                <a:latin typeface="Times" charset="0"/>
                <a:cs typeface="Times" charset="0"/>
                <a:sym typeface="Wingdings" charset="0"/>
              </a:rPr>
              <a:t>==&gt; lexical graph or </a:t>
            </a:r>
            <a:r>
              <a:rPr lang="fr-FR" sz="2000" smtClean="0">
                <a:solidFill>
                  <a:srgbClr val="000090"/>
                </a:solidFill>
                <a:latin typeface="Times" charset="0"/>
                <a:cs typeface="Times" charset="0"/>
                <a:sym typeface="Wingdings" charset="0"/>
              </a:rPr>
              <a:t>association network</a:t>
            </a:r>
            <a:r>
              <a:rPr lang="fr-FR" sz="2000" smtClean="0">
                <a:solidFill>
                  <a:srgbClr val="161616"/>
                </a:solidFill>
                <a:latin typeface="Times" charset="0"/>
                <a:cs typeface="Times" charset="0"/>
              </a:rPr>
              <a:t>;</a:t>
            </a:r>
          </a:p>
          <a:p>
            <a:pPr lvl="1">
              <a:spcBef>
                <a:spcPct val="20000"/>
              </a:spcBef>
              <a:buClr>
                <a:srgbClr val="0000FF"/>
              </a:buClr>
              <a:buSzPct val="70000"/>
              <a:buFont typeface="Lucida Grande" charset="0"/>
              <a:buChar char="➠"/>
              <a:defRPr/>
            </a:pPr>
            <a:endParaRPr lang="fr-FR" sz="2000" smtClean="0">
              <a:solidFill>
                <a:srgbClr val="161616"/>
              </a:solidFill>
              <a:effectLst>
                <a:outerShdw blurRad="38100" dist="38100" dir="2700000" algn="tl">
                  <a:srgbClr val="DDDDDD"/>
                </a:outerShdw>
              </a:effectLst>
              <a:latin typeface="Times" charset="0"/>
              <a:cs typeface="Times" charset="0"/>
            </a:endParaRPr>
          </a:p>
          <a:p>
            <a:pPr lvl="1">
              <a:spcBef>
                <a:spcPct val="20000"/>
              </a:spcBef>
              <a:buClr>
                <a:srgbClr val="0000FF"/>
              </a:buClr>
              <a:buSzPct val="70000"/>
              <a:buFont typeface="Lucida Grande" charset="0"/>
              <a:buChar char="➠"/>
              <a:defRPr/>
            </a:pPr>
            <a:endParaRPr lang="fr-FR" sz="2000" smtClean="0">
              <a:solidFill>
                <a:srgbClr val="161616"/>
              </a:solidFill>
              <a:effectLst>
                <a:outerShdw blurRad="38100" dist="38100" dir="2700000" algn="tl">
                  <a:srgbClr val="DDDDDD"/>
                </a:outerShdw>
              </a:effectLst>
              <a:latin typeface="Times" charset="0"/>
              <a:cs typeface="Times" charset="0"/>
            </a:endParaRPr>
          </a:p>
          <a:p>
            <a:pPr lvl="1">
              <a:spcBef>
                <a:spcPct val="20000"/>
              </a:spcBef>
              <a:buClr>
                <a:srgbClr val="0000FF"/>
              </a:buClr>
              <a:buSzPct val="70000"/>
              <a:buFont typeface="Lucida Grande" charset="0"/>
              <a:buChar char="➠"/>
              <a:defRPr/>
            </a:pPr>
            <a:endParaRPr lang="fr-FR" sz="2000" smtClean="0">
              <a:solidFill>
                <a:srgbClr val="000090"/>
              </a:solidFill>
              <a:effectLst>
                <a:outerShdw blurRad="38100" dist="38100" dir="2700000" algn="tl">
                  <a:srgbClr val="DDDDDD"/>
                </a:outerShdw>
              </a:effectLst>
              <a:latin typeface="Times" charset="0"/>
              <a:cs typeface="Times" charset="0"/>
            </a:endParaRPr>
          </a:p>
          <a:p>
            <a:pPr>
              <a:spcBef>
                <a:spcPct val="20000"/>
              </a:spcBef>
              <a:buClr>
                <a:srgbClr val="0000FF"/>
              </a:buClr>
              <a:buSzPct val="70000"/>
              <a:buFont typeface="Georgia" charset="0"/>
              <a:buAutoNum type="arabicPeriod" startAt="5"/>
              <a:defRPr/>
            </a:pPr>
            <a:endParaRPr lang="fr-FR" sz="2400" smtClean="0">
              <a:solidFill>
                <a:srgbClr val="161616"/>
              </a:solidFill>
              <a:latin typeface="Times" charset="0"/>
              <a:cs typeface="Times" charset="0"/>
            </a:endParaRPr>
          </a:p>
          <a:p>
            <a:pPr lvl="1">
              <a:spcBef>
                <a:spcPct val="20000"/>
              </a:spcBef>
              <a:buClr>
                <a:srgbClr val="0000FF"/>
              </a:buClr>
              <a:buSzPct val="70000"/>
              <a:defRPr/>
            </a:pPr>
            <a:endParaRPr lang="fr-FR" smtClean="0">
              <a:solidFill>
                <a:srgbClr val="161616"/>
              </a:solidFill>
              <a:latin typeface="Times" charset="0"/>
              <a:cs typeface="Times" charset="0"/>
            </a:endParaRPr>
          </a:p>
          <a:p>
            <a:pPr lvl="1">
              <a:spcBef>
                <a:spcPct val="20000"/>
              </a:spcBef>
              <a:buClr>
                <a:srgbClr val="0000FF"/>
              </a:buClr>
              <a:buSzPct val="70000"/>
              <a:buFont typeface="Georgia" charset="0"/>
              <a:buAutoNum type="arabicPeriod" startAt="5"/>
              <a:defRPr/>
            </a:pPr>
            <a:endParaRPr lang="fr-FR" smtClean="0">
              <a:solidFill>
                <a:srgbClr val="161616"/>
              </a:solidFill>
              <a:latin typeface="Times" charset="0"/>
              <a:cs typeface="Times" charset="0"/>
            </a:endParaRPr>
          </a:p>
        </p:txBody>
      </p:sp>
      <p:pic>
        <p:nvPicPr>
          <p:cNvPr id="52228"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3450" y="3300413"/>
            <a:ext cx="23495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Image 2" descr="Capture d’écran 2015-02-09 à 00.16.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040063"/>
            <a:ext cx="37861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4"/>
          <p:cNvSpPr>
            <a:spLocks noChangeArrowheads="1"/>
          </p:cNvSpPr>
          <p:nvPr/>
        </p:nvSpPr>
        <p:spPr bwMode="auto">
          <a:xfrm>
            <a:off x="957263" y="6253163"/>
            <a:ext cx="413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smtClean="0">
                <a:solidFill>
                  <a:srgbClr val="003399"/>
                </a:solidFill>
                <a:cs typeface="ＭＳ Ｐゴシック" charset="0"/>
              </a:rPr>
              <a:t>http://www.smallworldofwords.com/new/visualize/#</a:t>
            </a:r>
          </a:p>
        </p:txBody>
      </p:sp>
      <p:sp>
        <p:nvSpPr>
          <p:cNvPr id="52231" name="ZoneTexte 5"/>
          <p:cNvSpPr txBox="1">
            <a:spLocks noChangeArrowheads="1"/>
          </p:cNvSpPr>
          <p:nvPr/>
        </p:nvSpPr>
        <p:spPr bwMode="auto">
          <a:xfrm>
            <a:off x="5621338" y="6200775"/>
            <a:ext cx="352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1400" smtClean="0">
                <a:solidFill>
                  <a:srgbClr val="003399"/>
                </a:solidFill>
              </a:rPr>
              <a:t>http://www.eat.rl.ac.uk/cgi-bin/eat-server </a:t>
            </a:r>
            <a:endParaRPr lang="fr-FR" sz="1400" smtClean="0">
              <a:solidFill>
                <a:srgbClr val="000000"/>
              </a:solidFill>
            </a:endParaRPr>
          </a:p>
        </p:txBody>
      </p:sp>
      <p:sp>
        <p:nvSpPr>
          <p:cNvPr id="10" name="ZoneTexte 9"/>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38</a:t>
            </a:fld>
            <a:endParaRPr lang="fr-FR" sz="1600"/>
          </a:p>
        </p:txBody>
      </p:sp>
    </p:spTree>
    <p:extLst>
      <p:ext uri="{BB962C8B-B14F-4D97-AF65-F5344CB8AC3E}">
        <p14:creationId xmlns:p14="http://schemas.microsoft.com/office/powerpoint/2010/main" val="3716782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1° Nature of the problem</a:t>
            </a:r>
            <a:endParaRPr lang="en-US" sz="2400"/>
          </a:p>
        </p:txBody>
      </p:sp>
      <p:sp>
        <p:nvSpPr>
          <p:cNvPr id="1134595" name="Rectangle 3"/>
          <p:cNvSpPr>
            <a:spLocks noGrp="1" noChangeArrowheads="1"/>
          </p:cNvSpPr>
          <p:nvPr>
            <p:ph type="body" idx="1"/>
          </p:nvPr>
        </p:nvSpPr>
        <p:spPr>
          <a:xfrm>
            <a:off x="228600" y="1752600"/>
            <a:ext cx="8610600" cy="4114800"/>
          </a:xfrm>
        </p:spPr>
        <p:txBody>
          <a:bodyPr/>
          <a:lstStyle/>
          <a:p>
            <a:pPr marL="82550" lvl="1" indent="0">
              <a:buNone/>
            </a:pPr>
            <a:r>
              <a:rPr lang="en-US" sz="2800" b="1"/>
              <a:t>Conceptual level </a:t>
            </a:r>
            <a:r>
              <a:rPr lang="en-US" sz="2000"/>
              <a:t>(</a:t>
            </a:r>
            <a:r>
              <a:rPr lang="en-US" sz="2000">
                <a:solidFill>
                  <a:srgbClr val="000090"/>
                </a:solidFill>
              </a:rPr>
              <a:t>deep generation</a:t>
            </a:r>
            <a:r>
              <a:rPr lang="en-US" sz="2000"/>
              <a:t>)</a:t>
            </a:r>
          </a:p>
          <a:p>
            <a:pPr marL="425450" lvl="1" indent="-342900">
              <a:buFont typeface="Arial"/>
              <a:buChar char="•"/>
            </a:pPr>
            <a:r>
              <a:rPr lang="en-US"/>
              <a:t>what information to give in order to allow the listener to identify the intended object?</a:t>
            </a:r>
            <a:br>
              <a:rPr lang="en-US"/>
            </a:br>
            <a:endParaRPr lang="en-US"/>
          </a:p>
          <a:p>
            <a:pPr marL="82550" lvl="1" indent="0">
              <a:buNone/>
            </a:pPr>
            <a:r>
              <a:rPr lang="en-US" sz="2800" b="1"/>
              <a:t>Linguistic level </a:t>
            </a:r>
            <a:r>
              <a:rPr lang="en-US" sz="2000"/>
              <a:t>(</a:t>
            </a:r>
            <a:r>
              <a:rPr lang="en-US" sz="2000">
                <a:solidFill>
                  <a:srgbClr val="000090"/>
                </a:solidFill>
              </a:rPr>
              <a:t>surface generation</a:t>
            </a:r>
            <a:r>
              <a:rPr lang="en-US" sz="2000"/>
              <a:t>)</a:t>
            </a:r>
          </a:p>
          <a:p>
            <a:pPr marL="425450" lvl="1" indent="-342900">
              <a:buFont typeface="Arial"/>
              <a:buChar char="•"/>
            </a:pPr>
            <a:r>
              <a:rPr lang="en-US"/>
              <a:t>if there are several attributes, in what order to present them?</a:t>
            </a:r>
          </a:p>
          <a:p>
            <a:pPr marL="752575" lvl="2">
              <a:buBlip>
                <a:blip r:embed="rId2"/>
              </a:buBlip>
            </a:pPr>
            <a:r>
              <a:rPr lang="en-US"/>
              <a:t>hot black coffee vs. black hot coffee</a:t>
            </a:r>
          </a:p>
          <a:p>
            <a:pPr marL="752575" lvl="2">
              <a:buBlip>
                <a:blip r:embed="rId2"/>
              </a:buBlip>
            </a:pPr>
            <a:r>
              <a:rPr lang="en-US"/>
              <a:t>dangereous fish vs. shark</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a:t>
            </a:fld>
            <a:endParaRPr lang="fr-FR" sz="1600"/>
          </a:p>
        </p:txBody>
      </p:sp>
    </p:spTree>
    <p:extLst>
      <p:ext uri="{BB962C8B-B14F-4D97-AF65-F5344CB8AC3E}">
        <p14:creationId xmlns:p14="http://schemas.microsoft.com/office/powerpoint/2010/main" val="1799779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2851150" y="177800"/>
            <a:ext cx="2944813" cy="857250"/>
          </a:xfrm>
          <a:prstGeom prst="rect">
            <a:avLst/>
          </a:prstGeom>
          <a:solidFill>
            <a:srgbClr val="040B6C"/>
          </a:solidFill>
          <a:ln w="12700" cap="sq">
            <a:solidFill>
              <a:srgbClr val="FFFFFF"/>
            </a:solidFill>
            <a:round/>
            <a:headEnd type="none" w="sm" len="sm"/>
            <a:tailEnd type="triangle" w="sm" len="sm"/>
          </a:ln>
        </p:spPr>
        <p:txBody>
          <a:bodyPr/>
          <a:lstStyle/>
          <a:p>
            <a:endParaRPr lang="fr-FR" sz="1200" smtClean="0">
              <a:solidFill>
                <a:srgbClr val="000000"/>
              </a:solidFill>
              <a:latin typeface="Times New Roman" charset="0"/>
              <a:ea typeface="Osaka" charset="0"/>
              <a:cs typeface="Osaka" charset="0"/>
            </a:endParaRPr>
          </a:p>
        </p:txBody>
      </p:sp>
      <p:sp>
        <p:nvSpPr>
          <p:cNvPr id="8" name="Titre 2"/>
          <p:cNvSpPr txBox="1">
            <a:spLocks/>
          </p:cNvSpPr>
          <p:nvPr/>
        </p:nvSpPr>
        <p:spPr bwMode="auto">
          <a:xfrm>
            <a:off x="2851150" y="177800"/>
            <a:ext cx="2944813" cy="735013"/>
          </a:xfrm>
          <a:prstGeom prst="rect">
            <a:avLst/>
          </a:prstGeom>
          <a:noFill/>
          <a:ln w="9525">
            <a:noFill/>
            <a:miter lim="800000"/>
            <a:headEnd/>
            <a:tailEnd/>
          </a:ln>
          <a:effectLst/>
        </p:spPr>
        <p:txBody>
          <a:bodyPr lIns="91438" tIns="45718" rIns="91438" bIns="45718" anchor="ctr"/>
          <a:lstStyle>
            <a:lvl1pPr>
              <a:defRPr sz="2800">
                <a:solidFill>
                  <a:schemeClr val="tx1"/>
                </a:solidFill>
                <a:latin typeface="Calibri" charset="0"/>
                <a:ea typeface="ＭＳ Ｐゴシック" charset="0"/>
                <a:cs typeface="Calibri" charset="0"/>
              </a:defRPr>
            </a:lvl1pPr>
            <a:lvl2pPr marL="742950" indent="-285750">
              <a:defRPr sz="2400">
                <a:solidFill>
                  <a:schemeClr val="tx1"/>
                </a:solidFill>
                <a:latin typeface="Calibri" charset="0"/>
                <a:ea typeface="ＭＳ Ｐゴシック" charset="0"/>
                <a:cs typeface="Calibri" charset="0"/>
              </a:defRPr>
            </a:lvl2pPr>
            <a:lvl3pPr marL="1143000" indent="-228600">
              <a:defRPr sz="2000">
                <a:solidFill>
                  <a:schemeClr val="tx1"/>
                </a:solidFill>
                <a:latin typeface="Calibri" charset="0"/>
                <a:ea typeface="ＭＳ Ｐゴシック" charset="0"/>
                <a:cs typeface="Calibri" charset="0"/>
              </a:defRPr>
            </a:lvl3pPr>
            <a:lvl4pPr marL="1600200" indent="-228600">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lgn="ctr">
              <a:defRPr/>
            </a:pPr>
            <a:r>
              <a:rPr lang="fr-FR" sz="4400" b="1" smtClean="0">
                <a:solidFill>
                  <a:srgbClr val="E5E5FF"/>
                </a:solidFill>
                <a:effectLst>
                  <a:outerShdw blurRad="38100" dist="38100" dir="2700000" algn="tl">
                    <a:srgbClr val="DDDDDD"/>
                  </a:outerShdw>
                </a:effectLst>
                <a:latin typeface="Palatino" charset="0"/>
              </a:rPr>
              <a:t>Roadmap</a:t>
            </a:r>
          </a:p>
        </p:txBody>
      </p:sp>
      <p:sp>
        <p:nvSpPr>
          <p:cNvPr id="9" name="Espace réservé du contenu 7"/>
          <p:cNvSpPr txBox="1">
            <a:spLocks/>
          </p:cNvSpPr>
          <p:nvPr/>
        </p:nvSpPr>
        <p:spPr bwMode="auto">
          <a:xfrm>
            <a:off x="457200" y="1133475"/>
            <a:ext cx="8229600" cy="5073650"/>
          </a:xfrm>
          <a:prstGeom prst="rect">
            <a:avLst/>
          </a:prstGeom>
          <a:noFill/>
          <a:ln w="9525">
            <a:noFill/>
            <a:miter lim="800000"/>
            <a:headEnd/>
            <a:tailEnd/>
          </a:ln>
          <a:effectLst/>
        </p:spPr>
        <p:txBody>
          <a:bodyPr lIns="91438" tIns="45718" rIns="91438" bIns="45718"/>
          <a:lstStyle>
            <a:lvl1pPr>
              <a:defRPr sz="2800">
                <a:solidFill>
                  <a:schemeClr val="tx1"/>
                </a:solidFill>
                <a:latin typeface="Calibri" charset="0"/>
                <a:ea typeface="ＭＳ Ｐゴシック" charset="0"/>
                <a:cs typeface="Calibri" charset="0"/>
              </a:defRPr>
            </a:lvl1pPr>
            <a:lvl2pPr marL="457200">
              <a:defRPr sz="2400">
                <a:solidFill>
                  <a:schemeClr val="tx1"/>
                </a:solidFill>
                <a:latin typeface="Calibri" charset="0"/>
                <a:ea typeface="ＭＳ Ｐゴシック" charset="0"/>
                <a:cs typeface="Calibri" charset="0"/>
              </a:defRPr>
            </a:lvl2pPr>
            <a:lvl3pPr>
              <a:defRPr sz="2000">
                <a:solidFill>
                  <a:schemeClr val="tx1"/>
                </a:solidFill>
                <a:latin typeface="Calibri" charset="0"/>
                <a:ea typeface="ＭＳ Ｐゴシック" charset="0"/>
                <a:cs typeface="Calibri" charset="0"/>
              </a:defRPr>
            </a:lvl3pPr>
            <a:lvl4pPr>
              <a:defRPr>
                <a:solidFill>
                  <a:schemeClr val="tx1"/>
                </a:solidFill>
                <a:latin typeface="Calibri" charset="0"/>
                <a:ea typeface="ＭＳ Ｐゴシック" charset="0"/>
                <a:cs typeface="Calibri" charset="0"/>
              </a:defRPr>
            </a:lvl4pPr>
            <a:lvl5pPr>
              <a:defRPr>
                <a:solidFill>
                  <a:schemeClr val="tx1"/>
                </a:solidFill>
                <a:latin typeface="Arial" charset="0"/>
                <a:ea typeface="ＭＳ Ｐゴシック" charset="0"/>
              </a:defRPr>
            </a:lvl5pPr>
            <a:lvl6pPr eaLnBrk="0" hangingPunct="0">
              <a:defRPr>
                <a:solidFill>
                  <a:schemeClr val="tx1"/>
                </a:solidFill>
                <a:latin typeface="Arial" charset="0"/>
                <a:ea typeface="ＭＳ Ｐゴシック" charset="0"/>
              </a:defRPr>
            </a:lvl6pPr>
            <a:lvl7pPr eaLnBrk="0" hangingPunct="0">
              <a:defRPr>
                <a:solidFill>
                  <a:schemeClr val="tx1"/>
                </a:solidFill>
                <a:latin typeface="Arial" charset="0"/>
                <a:ea typeface="ＭＳ Ｐゴシック" charset="0"/>
              </a:defRPr>
            </a:lvl7pPr>
            <a:lvl8pPr eaLnBrk="0" hangingPunct="0">
              <a:defRPr>
                <a:solidFill>
                  <a:schemeClr val="tx1"/>
                </a:solidFill>
                <a:latin typeface="Arial" charset="0"/>
                <a:ea typeface="ＭＳ Ｐゴシック" charset="0"/>
              </a:defRPr>
            </a:lvl8pPr>
            <a:lvl9pPr eaLnBrk="0" hangingPunct="0">
              <a:defRPr>
                <a:solidFill>
                  <a:schemeClr val="tx1"/>
                </a:solidFill>
                <a:latin typeface="Arial" charset="0"/>
                <a:ea typeface="ＭＳ Ｐゴシック" charset="0"/>
              </a:defRPr>
            </a:lvl9pPr>
          </a:lstStyle>
          <a:p>
            <a:pPr>
              <a:spcBef>
                <a:spcPct val="20000"/>
              </a:spcBef>
              <a:buClr>
                <a:srgbClr val="000090"/>
              </a:buClr>
              <a:buSzPct val="70000"/>
              <a:defRPr/>
            </a:pPr>
            <a:r>
              <a:rPr lang="fr-FR" sz="2400" b="1" smtClean="0">
                <a:solidFill>
                  <a:srgbClr val="161616"/>
                </a:solidFill>
                <a:effectLst>
                  <a:outerShdw blurRad="38100" dist="38100" dir="2700000" algn="tl">
                    <a:srgbClr val="DDDDDD"/>
                  </a:outerShdw>
                </a:effectLst>
                <a:latin typeface="Times" charset="0"/>
                <a:cs typeface="Times" charset="0"/>
              </a:rPr>
              <a:t>Step-2</a:t>
            </a:r>
          </a:p>
          <a:p>
            <a:pPr lvl="1">
              <a:spcBef>
                <a:spcPct val="20000"/>
              </a:spcBef>
              <a:buClr>
                <a:srgbClr val="0000FF"/>
              </a:buClr>
              <a:buSzPct val="70000"/>
              <a:buFont typeface="Lucida Grande" charset="0"/>
              <a:buChar char="➠"/>
              <a:defRPr/>
            </a:pPr>
            <a:r>
              <a:rPr lang="fr-FR" sz="2000" b="1" smtClean="0">
                <a:solidFill>
                  <a:srgbClr val="161616"/>
                </a:solidFill>
                <a:latin typeface="Times" charset="0"/>
                <a:cs typeface="Times" charset="0"/>
              </a:rPr>
              <a:t> </a:t>
            </a:r>
            <a:r>
              <a:rPr lang="fr-FR" sz="2000" smtClean="0">
                <a:solidFill>
                  <a:srgbClr val="000090"/>
                </a:solidFill>
                <a:latin typeface="Times" charset="0"/>
                <a:cs typeface="Times" charset="0"/>
              </a:rPr>
              <a:t>cluster</a:t>
            </a:r>
            <a:r>
              <a:rPr lang="fr-FR" sz="2000" smtClean="0">
                <a:solidFill>
                  <a:srgbClr val="161616"/>
                </a:solidFill>
                <a:latin typeface="Times" charset="0"/>
                <a:cs typeface="Times" charset="0"/>
              </a:rPr>
              <a:t> and </a:t>
            </a:r>
            <a:r>
              <a:rPr lang="fr-FR" sz="2000" smtClean="0">
                <a:solidFill>
                  <a:srgbClr val="000090"/>
                </a:solidFill>
                <a:latin typeface="Times" charset="0"/>
                <a:cs typeface="Times" charset="0"/>
              </a:rPr>
              <a:t>label</a:t>
            </a:r>
            <a:r>
              <a:rPr lang="fr-FR" sz="2000" smtClean="0">
                <a:solidFill>
                  <a:srgbClr val="161616"/>
                </a:solidFill>
                <a:latin typeface="Times" charset="0"/>
                <a:cs typeface="Times" charset="0"/>
              </a:rPr>
              <a:t> the words produced in response to some input (build a </a:t>
            </a:r>
            <a:r>
              <a:rPr lang="fr-FR" sz="2000" smtClean="0">
                <a:solidFill>
                  <a:srgbClr val="008000"/>
                </a:solidFill>
                <a:latin typeface="Times" charset="0"/>
                <a:cs typeface="Times" charset="0"/>
              </a:rPr>
              <a:t>categorial tree</a:t>
            </a:r>
            <a:r>
              <a:rPr lang="fr-FR" sz="2000" smtClean="0">
                <a:solidFill>
                  <a:srgbClr val="161616"/>
                </a:solidFill>
                <a:latin typeface="Times" charset="0"/>
                <a:cs typeface="Times" charset="0"/>
              </a:rPr>
              <a:t>). Suppose the </a:t>
            </a:r>
            <a:r>
              <a:rPr lang="fr-FR" sz="2000" b="1" smtClean="0">
                <a:solidFill>
                  <a:srgbClr val="161616"/>
                </a:solidFill>
                <a:latin typeface="Times" charset="0"/>
                <a:cs typeface="Times" charset="0"/>
              </a:rPr>
              <a:t>input</a:t>
            </a:r>
            <a:r>
              <a:rPr lang="fr-FR" sz="2000" smtClean="0">
                <a:solidFill>
                  <a:srgbClr val="161616"/>
                </a:solidFill>
                <a:latin typeface="Times" charset="0"/>
                <a:cs typeface="Times" charset="0"/>
              </a:rPr>
              <a:t> to be '</a:t>
            </a:r>
            <a:r>
              <a:rPr lang="fr-FR" sz="2000" smtClean="0">
                <a:solidFill>
                  <a:srgbClr val="0000FF"/>
                </a:solidFill>
                <a:latin typeface="Times" charset="0"/>
                <a:cs typeface="Times" charset="0"/>
              </a:rPr>
              <a:t>coffee</a:t>
            </a:r>
            <a:r>
              <a:rPr lang="fr-FR" sz="2000" smtClean="0">
                <a:solidFill>
                  <a:srgbClr val="161616"/>
                </a:solidFill>
                <a:latin typeface="Times" charset="0"/>
                <a:cs typeface="Times" charset="0"/>
              </a:rPr>
              <a:t>', with the </a:t>
            </a:r>
            <a:r>
              <a:rPr lang="fr-FR" sz="2000" b="1" smtClean="0">
                <a:solidFill>
                  <a:srgbClr val="161616"/>
                </a:solidFill>
                <a:latin typeface="Times" charset="0"/>
                <a:cs typeface="Times" charset="0"/>
              </a:rPr>
              <a:t>target</a:t>
            </a:r>
            <a:r>
              <a:rPr lang="fr-FR" sz="2000" smtClean="0">
                <a:solidFill>
                  <a:srgbClr val="161616"/>
                </a:solidFill>
                <a:latin typeface="Times" charset="0"/>
                <a:cs typeface="Times" charset="0"/>
              </a:rPr>
              <a:t> word being '</a:t>
            </a:r>
            <a:r>
              <a:rPr lang="fr-FR" sz="2000" smtClean="0">
                <a:solidFill>
                  <a:srgbClr val="FF0DCB"/>
                </a:solidFill>
                <a:latin typeface="Times" charset="0"/>
                <a:cs typeface="Times" charset="0"/>
              </a:rPr>
              <a:t>mocha</a:t>
            </a:r>
            <a:r>
              <a:rPr lang="fr-FR" sz="2000" smtClean="0">
                <a:solidFill>
                  <a:srgbClr val="161616"/>
                </a:solidFill>
                <a:latin typeface="Times" charset="0"/>
                <a:cs typeface="Times" charset="0"/>
              </a:rPr>
              <a:t>'.</a:t>
            </a:r>
          </a:p>
          <a:p>
            <a:pPr lvl="1">
              <a:spcBef>
                <a:spcPct val="20000"/>
              </a:spcBef>
              <a:buClr>
                <a:srgbClr val="0000FF"/>
              </a:buClr>
              <a:buSzPct val="70000"/>
              <a:buFont typeface="Lucida Grande" charset="0"/>
              <a:buChar char="➠"/>
              <a:defRPr/>
            </a:pPr>
            <a:endParaRPr lang="fr-FR" sz="2000" smtClean="0">
              <a:solidFill>
                <a:srgbClr val="161616"/>
              </a:solidFill>
              <a:effectLst>
                <a:outerShdw blurRad="38100" dist="38100" dir="2700000" algn="tl">
                  <a:srgbClr val="DDDDDD"/>
                </a:outerShdw>
              </a:effectLst>
              <a:latin typeface="Times" charset="0"/>
              <a:cs typeface="Times" charset="0"/>
            </a:endParaRPr>
          </a:p>
          <a:p>
            <a:pPr lvl="1">
              <a:spcBef>
                <a:spcPct val="20000"/>
              </a:spcBef>
              <a:buClr>
                <a:srgbClr val="0000FF"/>
              </a:buClr>
              <a:buSzPct val="70000"/>
              <a:buFont typeface="Lucida Grande" charset="0"/>
              <a:buChar char="➠"/>
              <a:defRPr/>
            </a:pPr>
            <a:endParaRPr lang="fr-FR" sz="2000" smtClean="0">
              <a:solidFill>
                <a:srgbClr val="161616"/>
              </a:solidFill>
              <a:effectLst>
                <a:outerShdw blurRad="38100" dist="38100" dir="2700000" algn="tl">
                  <a:srgbClr val="DDDDDD"/>
                </a:outerShdw>
              </a:effectLst>
              <a:latin typeface="Times" charset="0"/>
              <a:cs typeface="Times" charset="0"/>
            </a:endParaRPr>
          </a:p>
          <a:p>
            <a:pPr lvl="1">
              <a:spcBef>
                <a:spcPct val="20000"/>
              </a:spcBef>
              <a:buClr>
                <a:srgbClr val="0000FF"/>
              </a:buClr>
              <a:buSzPct val="70000"/>
              <a:buFont typeface="Lucida Grande" charset="0"/>
              <a:buChar char="➠"/>
              <a:defRPr/>
            </a:pPr>
            <a:endParaRPr lang="fr-FR" sz="2000" smtClean="0">
              <a:solidFill>
                <a:srgbClr val="000090"/>
              </a:solidFill>
              <a:effectLst>
                <a:outerShdw blurRad="38100" dist="38100" dir="2700000" algn="tl">
                  <a:srgbClr val="DDDDDD"/>
                </a:outerShdw>
              </a:effectLst>
              <a:latin typeface="Times" charset="0"/>
              <a:cs typeface="Times" charset="0"/>
            </a:endParaRPr>
          </a:p>
          <a:p>
            <a:pPr>
              <a:spcBef>
                <a:spcPct val="20000"/>
              </a:spcBef>
              <a:buClr>
                <a:srgbClr val="0000FF"/>
              </a:buClr>
              <a:buSzPct val="70000"/>
              <a:buFont typeface="Georgia" charset="0"/>
              <a:buAutoNum type="arabicPeriod" startAt="5"/>
              <a:defRPr/>
            </a:pPr>
            <a:endParaRPr lang="fr-FR" sz="2400" smtClean="0">
              <a:solidFill>
                <a:srgbClr val="161616"/>
              </a:solidFill>
              <a:latin typeface="Times" charset="0"/>
              <a:cs typeface="Times" charset="0"/>
            </a:endParaRPr>
          </a:p>
          <a:p>
            <a:pPr lvl="1">
              <a:spcBef>
                <a:spcPct val="20000"/>
              </a:spcBef>
              <a:buClr>
                <a:srgbClr val="0000FF"/>
              </a:buClr>
              <a:buSzPct val="70000"/>
              <a:defRPr/>
            </a:pPr>
            <a:endParaRPr lang="fr-FR" smtClean="0">
              <a:solidFill>
                <a:srgbClr val="161616"/>
              </a:solidFill>
              <a:latin typeface="Times" charset="0"/>
              <a:cs typeface="Times" charset="0"/>
            </a:endParaRPr>
          </a:p>
          <a:p>
            <a:pPr lvl="1">
              <a:spcBef>
                <a:spcPct val="20000"/>
              </a:spcBef>
              <a:buClr>
                <a:srgbClr val="0000FF"/>
              </a:buClr>
              <a:buSzPct val="70000"/>
              <a:buFont typeface="Georgia" charset="0"/>
              <a:buAutoNum type="arabicPeriod" startAt="5"/>
              <a:defRPr/>
            </a:pPr>
            <a:endParaRPr lang="fr-FR" smtClean="0">
              <a:solidFill>
                <a:srgbClr val="161616"/>
              </a:solidFill>
              <a:latin typeface="Times" charset="0"/>
              <a:cs typeface="Times" charset="0"/>
            </a:endParaRPr>
          </a:p>
        </p:txBody>
      </p:sp>
      <p:pic>
        <p:nvPicPr>
          <p:cNvPr id="5325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2760663"/>
            <a:ext cx="308768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ZoneTexte 5"/>
          <p:cNvSpPr txBox="1">
            <a:spLocks noChangeArrowheads="1"/>
          </p:cNvSpPr>
          <p:nvPr/>
        </p:nvSpPr>
        <p:spPr bwMode="auto">
          <a:xfrm>
            <a:off x="90488" y="6207125"/>
            <a:ext cx="3522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cs typeface="ＭＳ Ｐゴシック" charset="0"/>
              </a:defRPr>
            </a:lvl2pPr>
            <a:lvl3pPr marL="1143000" indent="-228600">
              <a:defRPr sz="2400">
                <a:solidFill>
                  <a:schemeClr val="tx1"/>
                </a:solidFill>
                <a:latin typeface="Times" charset="0"/>
                <a:ea typeface="ＭＳ Ｐゴシック" charset="0"/>
                <a:cs typeface="ＭＳ Ｐゴシック" charset="0"/>
              </a:defRPr>
            </a:lvl3pPr>
            <a:lvl4pPr marL="1600200" indent="-228600">
              <a:defRPr sz="2400">
                <a:solidFill>
                  <a:schemeClr val="tx1"/>
                </a:solidFill>
                <a:latin typeface="Times" charset="0"/>
                <a:ea typeface="ＭＳ Ｐゴシック" charset="0"/>
                <a:cs typeface="ＭＳ Ｐゴシック" charset="0"/>
              </a:defRPr>
            </a:lvl4pPr>
            <a:lvl5pPr marL="2057400" indent="-228600">
              <a:defRPr sz="2400">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r>
              <a:rPr lang="en-US" sz="1400" smtClean="0">
                <a:solidFill>
                  <a:srgbClr val="003399"/>
                </a:solidFill>
              </a:rPr>
              <a:t>Direct neighbors of ''coffee'</a:t>
            </a:r>
          </a:p>
          <a:p>
            <a:pPr algn="ctr"/>
            <a:r>
              <a:rPr lang="en-US" sz="1400" smtClean="0">
                <a:solidFill>
                  <a:srgbClr val="003399"/>
                </a:solidFill>
              </a:rPr>
              <a:t>http://www.eat.rl.ac.uk/cgi-bin/eat-server</a:t>
            </a:r>
          </a:p>
          <a:p>
            <a:r>
              <a:rPr lang="en-US" sz="1400" smtClean="0">
                <a:solidFill>
                  <a:srgbClr val="003399"/>
                </a:solidFill>
              </a:rPr>
              <a:t> </a:t>
            </a:r>
            <a:endParaRPr lang="fr-FR" sz="1400" smtClean="0">
              <a:solidFill>
                <a:srgbClr val="000000"/>
              </a:solidFill>
            </a:endParaRPr>
          </a:p>
        </p:txBody>
      </p:sp>
      <p:sp>
        <p:nvSpPr>
          <p:cNvPr id="53254" name="Rectangle 2"/>
          <p:cNvSpPr>
            <a:spLocks noChangeArrowheads="1"/>
          </p:cNvSpPr>
          <p:nvPr/>
        </p:nvSpPr>
        <p:spPr bwMode="auto">
          <a:xfrm>
            <a:off x="4048125" y="6207125"/>
            <a:ext cx="4557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400" smtClean="0">
                <a:solidFill>
                  <a:srgbClr val="008000"/>
                </a:solidFill>
                <a:cs typeface="ＭＳ Ｐゴシック" charset="0"/>
              </a:rPr>
              <a:t>Categorial tree </a:t>
            </a:r>
            <a:r>
              <a:rPr lang="fr-FR" sz="1400" smtClean="0">
                <a:solidFill>
                  <a:srgbClr val="000000"/>
                </a:solidFill>
                <a:cs typeface="ＭＳ Ｐゴシック" charset="0"/>
              </a:rPr>
              <a:t>corresponding to the output (direct neighbors)</a:t>
            </a:r>
          </a:p>
          <a:p>
            <a:r>
              <a:rPr lang="fr-FR" sz="1400" smtClean="0">
                <a:solidFill>
                  <a:srgbClr val="000000"/>
                </a:solidFill>
                <a:cs typeface="ＭＳ Ｐゴシック" charset="0"/>
              </a:rPr>
              <a:t>Produced in response to the input (source-word : ocoffee)</a:t>
            </a:r>
          </a:p>
        </p:txBody>
      </p:sp>
      <p:pic>
        <p:nvPicPr>
          <p:cNvPr id="5325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2760663"/>
            <a:ext cx="323373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3932238" y="3533775"/>
            <a:ext cx="641350" cy="295275"/>
          </a:xfrm>
          <a:prstGeom prst="stripedRightArrow">
            <a:avLst/>
          </a:prstGeom>
          <a:solidFill>
            <a:srgbClr val="FF0000"/>
          </a:solidFill>
        </p:spPr>
        <p:txBody>
          <a:bodyPr>
            <a:spAutoFit/>
          </a:bodyPr>
          <a:lstStyle/>
          <a:p>
            <a:pPr>
              <a:defRPr/>
            </a:pPr>
            <a:endParaRPr lang="fr-FR">
              <a:solidFill>
                <a:srgbClr val="000000"/>
              </a:solidFill>
              <a:cs typeface="ＭＳ Ｐゴシック" charset="0"/>
            </a:endParaRPr>
          </a:p>
        </p:txBody>
      </p:sp>
      <p:sp>
        <p:nvSpPr>
          <p:cNvPr id="11" name="ZoneTexte 10"/>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39</a:t>
            </a:fld>
            <a:endParaRPr lang="fr-FR" sz="1600"/>
          </a:p>
        </p:txBody>
      </p:sp>
    </p:spTree>
    <p:extLst>
      <p:ext uri="{BB962C8B-B14F-4D97-AF65-F5344CB8AC3E}">
        <p14:creationId xmlns:p14="http://schemas.microsoft.com/office/powerpoint/2010/main" val="26129713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30175"/>
            <a:ext cx="8686800" cy="1101725"/>
          </a:xfrm>
          <a:prstGeom prst="rect">
            <a:avLst/>
          </a:prstGeom>
          <a:solidFill>
            <a:srgbClr val="040B6C"/>
          </a:solidFill>
          <a:ln w="12700" cap="sq">
            <a:solidFill>
              <a:srgbClr val="FFFFFF"/>
            </a:solidFill>
            <a:round/>
            <a:headEnd type="none" w="sm" len="sm"/>
            <a:tailEnd type="triangle" w="sm" len="sm"/>
          </a:ln>
        </p:spPr>
        <p:txBody>
          <a:bodyPr/>
          <a:lstStyle/>
          <a:p>
            <a:pPr fontAlgn="auto">
              <a:spcBef>
                <a:spcPts val="0"/>
              </a:spcBef>
              <a:spcAft>
                <a:spcPts val="0"/>
              </a:spcAft>
              <a:defRPr/>
            </a:pPr>
            <a:endParaRPr lang="fr-FR" sz="1200" kern="0">
              <a:solidFill>
                <a:sysClr val="windowText" lastClr="000000"/>
              </a:solidFill>
              <a:ea typeface="Osaka" charset="-128"/>
              <a:cs typeface="Osaka" charset="-128"/>
            </a:endParaRPr>
          </a:p>
        </p:txBody>
      </p:sp>
      <p:sp>
        <p:nvSpPr>
          <p:cNvPr id="43010" name="Rectangle 2"/>
          <p:cNvSpPr>
            <a:spLocks noGrp="1" noChangeArrowheads="1"/>
          </p:cNvSpPr>
          <p:nvPr>
            <p:ph type="title" idx="4294967295"/>
          </p:nvPr>
        </p:nvSpPr>
        <p:spPr>
          <a:xfrm>
            <a:off x="1143000" y="228600"/>
            <a:ext cx="7086600" cy="1003300"/>
          </a:xfrm>
        </p:spPr>
        <p:txBody>
          <a:bodyPr>
            <a:noAutofit/>
          </a:bodyPr>
          <a:lstStyle/>
          <a:p>
            <a:pPr eaLnBrk="1" hangingPunct="1">
              <a:defRPr/>
            </a:pPr>
            <a:r>
              <a:rPr lang="fr-FR" sz="3200" dirty="0">
                <a:solidFill>
                  <a:schemeClr val="bg1"/>
                </a:solidFill>
                <a:latin typeface="Times" charset="0"/>
                <a:ea typeface="ＭＳ Ｐゴシック" charset="0"/>
                <a:cs typeface="ＭＳ Ｐゴシック" charset="0"/>
              </a:rPr>
              <a:t>How to </a:t>
            </a:r>
            <a:r>
              <a:rPr lang="fr-FR" sz="3200" dirty="0">
                <a:solidFill>
                  <a:srgbClr val="FFFF00"/>
                </a:solidFill>
                <a:latin typeface="Times" charset="0"/>
                <a:ea typeface="ＭＳ Ｐゴシック" charset="0"/>
                <a:cs typeface="ＭＳ Ｐゴシック" charset="0"/>
              </a:rPr>
              <a:t>access</a:t>
            </a:r>
            <a:r>
              <a:rPr lang="fr-FR" sz="3200" dirty="0">
                <a:solidFill>
                  <a:schemeClr val="bg1"/>
                </a:solidFill>
                <a:latin typeface="Times" charset="0"/>
                <a:ea typeface="ＭＳ Ｐゴシック" charset="0"/>
                <a:cs typeface="ＭＳ Ｐゴシック" charset="0"/>
              </a:rPr>
              <a:t> the word stuck </a:t>
            </a:r>
            <a:br>
              <a:rPr lang="fr-FR" sz="3200" dirty="0">
                <a:solidFill>
                  <a:schemeClr val="bg1"/>
                </a:solidFill>
                <a:latin typeface="Times" charset="0"/>
                <a:ea typeface="ＭＳ Ｐゴシック" charset="0"/>
                <a:cs typeface="ＭＳ Ｐゴシック" charset="0"/>
              </a:rPr>
            </a:br>
            <a:r>
              <a:rPr lang="fr-FR" sz="3200" dirty="0">
                <a:solidFill>
                  <a:schemeClr val="bg1"/>
                </a:solidFill>
                <a:latin typeface="Times" charset="0"/>
                <a:ea typeface="ＭＳ Ｐゴシック" charset="0"/>
                <a:cs typeface="ＭＳ Ｐゴシック" charset="0"/>
              </a:rPr>
              <a:t>on the tip of your tongue?</a:t>
            </a:r>
          </a:p>
        </p:txBody>
      </p:sp>
      <p:pic>
        <p:nvPicPr>
          <p:cNvPr id="54275" name="Image 4" descr="Roadmap (color-revis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73175"/>
            <a:ext cx="89154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40</a:t>
            </a:fld>
            <a:endParaRPr lang="fr-FR" sz="1600"/>
          </a:p>
        </p:txBody>
      </p:sp>
    </p:spTree>
    <p:extLst>
      <p:ext uri="{BB962C8B-B14F-4D97-AF65-F5344CB8AC3E}">
        <p14:creationId xmlns:p14="http://schemas.microsoft.com/office/powerpoint/2010/main" val="1991218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en-US">
                <a:latin typeface="Arial" charset="0"/>
                <a:ea typeface="ＭＳ Ｐゴシック" charset="0"/>
                <a:cs typeface="ＭＳ Ｐゴシック" charset="0"/>
              </a:rPr>
              <a:t>Conclusion</a:t>
            </a:r>
            <a:endParaRPr lang="fr-FR"/>
          </a:p>
        </p:txBody>
      </p:sp>
      <p:sp>
        <p:nvSpPr>
          <p:cNvPr id="3" name="Espace réservé du contenu 2"/>
          <p:cNvSpPr>
            <a:spLocks noGrp="1"/>
          </p:cNvSpPr>
          <p:nvPr>
            <p:ph idx="1"/>
          </p:nvPr>
        </p:nvSpPr>
        <p:spPr>
          <a:xfrm>
            <a:off x="228600" y="1371600"/>
            <a:ext cx="8486775" cy="5181600"/>
          </a:xfrm>
        </p:spPr>
        <p:txBody>
          <a:bodyPr/>
          <a:lstStyle/>
          <a:p>
            <a:pPr marL="0" indent="0" algn="just">
              <a:spcAft>
                <a:spcPts val="800"/>
              </a:spcAft>
              <a:buFont typeface="Georgia" charset="0"/>
              <a:buNone/>
              <a:defRPr/>
            </a:pPr>
            <a:r>
              <a:rPr lang="en-US" sz="2400">
                <a:latin typeface="Times New Roman"/>
                <a:ea typeface="ＭＳ Ｐゴシック" charset="0"/>
                <a:cs typeface="Times New Roman"/>
              </a:rPr>
              <a:t>My goal was to provide some evidence concerning the importance of the </a:t>
            </a:r>
            <a:r>
              <a:rPr lang="en-US" sz="2400" i="1">
                <a:solidFill>
                  <a:srgbClr val="0000FF"/>
                </a:solidFill>
                <a:latin typeface="Times New Roman"/>
                <a:ea typeface="ＭＳ Ｐゴシック" charset="0"/>
                <a:cs typeface="Times New Roman"/>
              </a:rPr>
              <a:t>human factor </a:t>
            </a:r>
            <a:r>
              <a:rPr lang="en-US" sz="2400">
                <a:latin typeface="Times New Roman"/>
                <a:ea typeface="ＭＳ Ｐゴシック" charset="0"/>
                <a:cs typeface="Times New Roman"/>
              </a:rPr>
              <a:t>when building </a:t>
            </a:r>
            <a:r>
              <a:rPr lang="en-US" sz="2400">
                <a:solidFill>
                  <a:srgbClr val="0000FF"/>
                </a:solidFill>
                <a:latin typeface="Times New Roman"/>
                <a:ea typeface="ＭＳ Ｐゴシック" charset="0"/>
                <a:cs typeface="Times New Roman"/>
              </a:rPr>
              <a:t>AI</a:t>
            </a:r>
            <a:r>
              <a:rPr lang="en-US" sz="2400">
                <a:latin typeface="Times New Roman"/>
                <a:ea typeface="ＭＳ Ｐゴシック" charset="0"/>
                <a:cs typeface="Times New Roman"/>
              </a:rPr>
              <a:t>.</a:t>
            </a:r>
          </a:p>
          <a:p>
            <a:pPr marL="342900" indent="-342900" algn="just">
              <a:spcAft>
                <a:spcPts val="500"/>
              </a:spcAft>
              <a:buSzPct val="100000"/>
              <a:buFont typeface="Georgia" charset="0"/>
              <a:buBlip>
                <a:blip r:embed="rId2"/>
              </a:buBlip>
              <a:defRPr/>
            </a:pPr>
            <a:r>
              <a:rPr lang="en-US" sz="2400">
                <a:latin typeface="Times New Roman" charset="0"/>
                <a:ea typeface="ＭＳ Ｐゴシック" charset="0"/>
                <a:cs typeface="Times New Roman" charset="0"/>
              </a:rPr>
              <a:t>To enlargen its scope and to act </a:t>
            </a:r>
            <a:r>
              <a:rPr lang="en-US" sz="2400" b="1">
                <a:latin typeface="Times New Roman" charset="0"/>
                <a:ea typeface="ＭＳ Ｐゴシック" charset="0"/>
                <a:cs typeface="Times New Roman" charset="0"/>
              </a:rPr>
              <a:t>in concert </a:t>
            </a:r>
            <a:r>
              <a:rPr lang="en-US" sz="2400">
                <a:latin typeface="Times New Roman" charset="0"/>
                <a:ea typeface="ＭＳ Ｐゴシック" charset="0"/>
                <a:cs typeface="Times New Roman" charset="0"/>
              </a:rPr>
              <a:t>with people AI </a:t>
            </a:r>
            <a:r>
              <a:rPr lang="fr-FR" sz="2400">
                <a:latin typeface="Times New Roman"/>
                <a:cs typeface="Times New Roman"/>
              </a:rPr>
              <a:t>must produce outputs that are interpretable by human users. </a:t>
            </a:r>
          </a:p>
          <a:p>
            <a:pPr marL="342900" indent="-342900" algn="just">
              <a:buSzPct val="100000"/>
              <a:buFont typeface="Georgia" charset="0"/>
              <a:buBlip>
                <a:blip r:embed="rId2"/>
              </a:buBlip>
              <a:defRPr/>
            </a:pPr>
            <a:r>
              <a:rPr lang="fr-FR" sz="2400">
                <a:latin typeface="Times New Roman"/>
                <a:cs typeface="Times New Roman"/>
              </a:rPr>
              <a:t>To allow for this engineers must take into account </a:t>
            </a:r>
            <a:r>
              <a:rPr lang="fr-FR" sz="2200">
                <a:latin typeface="Times New Roman"/>
                <a:cs typeface="Times New Roman"/>
              </a:rPr>
              <a:t>(at least some) </a:t>
            </a:r>
            <a:r>
              <a:rPr lang="fr-FR" sz="2400">
                <a:latin typeface="Times New Roman"/>
                <a:cs typeface="Times New Roman"/>
              </a:rPr>
              <a:t>features of the human user. It remains to be seen which ones should be taken into account, and how to achieve this.</a:t>
            </a:r>
          </a:p>
          <a:p>
            <a:pPr marL="342900" indent="-342900" algn="just">
              <a:buSzPct val="100000"/>
              <a:buFont typeface="Georgia" charset="0"/>
              <a:buBlip>
                <a:blip r:embed="rId2"/>
              </a:buBlip>
              <a:defRPr/>
            </a:pPr>
            <a:r>
              <a:rPr lang="fr-FR" sz="2400">
                <a:latin typeface="Times New Roman"/>
                <a:cs typeface="Times New Roman"/>
              </a:rPr>
              <a:t>I've also shown that communication appeals next to our intellect </a:t>
            </a:r>
            <a:r>
              <a:rPr lang="fr-FR" sz="2200">
                <a:latin typeface="Times New Roman"/>
                <a:cs typeface="Times New Roman"/>
              </a:rPr>
              <a:t>(knowledge, knowledge states) </a:t>
            </a:r>
            <a:r>
              <a:rPr lang="fr-FR" sz="2400">
                <a:latin typeface="Times New Roman"/>
                <a:cs typeface="Times New Roman"/>
              </a:rPr>
              <a:t>to our feelings or emotions. This being so, we have to address them both. </a:t>
            </a:r>
            <a:endParaRPr lang="fr-FR" sz="2400">
              <a:latin typeface="Times New Roman"/>
              <a:ea typeface="ＭＳ Ｐゴシック" charset="0"/>
              <a:cs typeface="Times New Roman"/>
            </a:endParaRP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41</a:t>
            </a:fld>
            <a:endParaRPr lang="fr-FR" sz="1600"/>
          </a:p>
        </p:txBody>
      </p:sp>
    </p:spTree>
    <p:extLst>
      <p:ext uri="{BB962C8B-B14F-4D97-AF65-F5344CB8AC3E}">
        <p14:creationId xmlns:p14="http://schemas.microsoft.com/office/powerpoint/2010/main" val="342084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153400" cy="450850"/>
          </a:xfrm>
        </p:spPr>
        <p:txBody>
          <a:bodyPr/>
          <a:lstStyle/>
          <a:p>
            <a:pPr eaLnBrk="1" hangingPunct="1">
              <a:defRPr/>
            </a:pPr>
            <a:r>
              <a:rPr lang="en-US" sz="3200">
                <a:latin typeface="Arial" charset="0"/>
                <a:ea typeface="ＭＳ Ｐゴシック" charset="0"/>
                <a:cs typeface="ＭＳ Ｐゴシック" charset="0"/>
              </a:rPr>
              <a:t>Need of defining a new partnership</a:t>
            </a:r>
            <a:endParaRPr lang="fr-FR" sz="3200"/>
          </a:p>
        </p:txBody>
      </p:sp>
      <p:sp>
        <p:nvSpPr>
          <p:cNvPr id="3" name="Espace réservé du contenu 2"/>
          <p:cNvSpPr>
            <a:spLocks noGrp="1"/>
          </p:cNvSpPr>
          <p:nvPr>
            <p:ph idx="1"/>
          </p:nvPr>
        </p:nvSpPr>
        <p:spPr>
          <a:xfrm>
            <a:off x="228600" y="866775"/>
            <a:ext cx="8782050" cy="5110163"/>
          </a:xfrm>
        </p:spPr>
        <p:txBody>
          <a:bodyPr/>
          <a:lstStyle/>
          <a:p>
            <a:pPr marL="0" indent="0" algn="just" eaLnBrk="1" hangingPunct="1">
              <a:spcAft>
                <a:spcPts val="900"/>
              </a:spcAft>
              <a:buFont typeface="Georgia" charset="0"/>
              <a:buNone/>
              <a:defRPr/>
            </a:pPr>
            <a:r>
              <a:rPr lang="en-US" sz="2400">
                <a:latin typeface="Times New Roman" charset="0"/>
                <a:ea typeface="ＭＳ Ｐゴシック" charset="0"/>
                <a:cs typeface="Times New Roman" charset="0"/>
              </a:rPr>
              <a:t>Obviously, humans and machines have different qualities and shortcomings, yet, taken together they could form a </a:t>
            </a:r>
            <a:r>
              <a:rPr lang="en-US" sz="2400" i="1">
                <a:latin typeface="Times New Roman" charset="0"/>
                <a:ea typeface="ＭＳ Ｐゴシック" charset="0"/>
                <a:cs typeface="Times New Roman" charset="0"/>
              </a:rPr>
              <a:t>dreamteam</a:t>
            </a:r>
            <a:r>
              <a:rPr lang="en-US" sz="2400">
                <a:latin typeface="Times New Roman" charset="0"/>
                <a:ea typeface="ＭＳ Ｐゴシック" charset="0"/>
                <a:cs typeface="Times New Roman" charset="0"/>
              </a:rPr>
              <a:t>.</a:t>
            </a:r>
          </a:p>
          <a:p>
            <a:pPr marL="342900" indent="-342900" algn="just" eaLnBrk="1" hangingPunct="1">
              <a:spcAft>
                <a:spcPts val="500"/>
              </a:spcAft>
              <a:buSzPct val="100000"/>
              <a:buFont typeface="Georgia" charset="0"/>
              <a:buBlip>
                <a:blip r:embed="rId2"/>
              </a:buBlip>
              <a:defRPr/>
            </a:pPr>
            <a:r>
              <a:rPr lang="en-US" sz="2400">
                <a:latin typeface="Times New Roman" charset="0"/>
                <a:ea typeface="ＭＳ Ｐゴシック" charset="0"/>
                <a:cs typeface="Times New Roman" charset="0"/>
              </a:rPr>
              <a:t>Still, while the results produced by a machine often need to be understandable by people, we should not expect the machine to produce this behavior in the same way as humans do. After all, we are far from perfect, facing many problems inexistant for machines: ego, motivation, emotion, fatigue, speed, strength, </a:t>
            </a:r>
            <a:r>
              <a:rPr lang="mr-IN" sz="2400">
                <a:latin typeface="Times New Roman" charset="0"/>
                <a:ea typeface="ＭＳ Ｐゴシック" charset="0"/>
                <a:cs typeface="Times New Roman" charset="0"/>
              </a:rPr>
              <a:t>…</a:t>
            </a:r>
            <a:endParaRPr lang="fr-FR" sz="2400">
              <a:latin typeface="Times New Roman" charset="0"/>
              <a:ea typeface="ＭＳ Ｐゴシック" charset="0"/>
              <a:cs typeface="Times New Roman" charset="0"/>
            </a:endParaRPr>
          </a:p>
          <a:p>
            <a:pPr marL="342900" indent="-342900" algn="just" eaLnBrk="1" hangingPunct="1">
              <a:buSzPct val="100000"/>
              <a:buFont typeface="Georgia" charset="0"/>
              <a:buBlip>
                <a:blip r:embed="rId2"/>
              </a:buBlip>
              <a:defRPr/>
            </a:pPr>
            <a:r>
              <a:rPr lang="en-US" sz="2400">
                <a:latin typeface="Times New Roman" charset="0"/>
                <a:ea typeface="ＭＳ Ｐゴシック" charset="0"/>
                <a:cs typeface="Times New Roman" charset="0"/>
              </a:rPr>
              <a:t>Even if machines outperform humans in various respects, we don’t want to create a </a:t>
            </a:r>
            <a:r>
              <a:rPr lang="en-US" sz="2400" i="1">
                <a:latin typeface="Times New Roman" charset="0"/>
                <a:ea typeface="ＭＳ Ｐゴシック" charset="0"/>
                <a:cs typeface="Times New Roman" charset="0"/>
              </a:rPr>
              <a:t>brave new world</a:t>
            </a:r>
            <a:r>
              <a:rPr lang="en-US" sz="2400">
                <a:latin typeface="Times New Roman" charset="0"/>
                <a:ea typeface="ＭＳ Ｐゴシック" charset="0"/>
                <a:cs typeface="Times New Roman" charset="0"/>
              </a:rPr>
              <a:t>. What we may want to do though is to create a situation offering us the </a:t>
            </a:r>
            <a:r>
              <a:rPr lang="en-US" sz="2400" i="1">
                <a:latin typeface="Times New Roman" charset="0"/>
                <a:ea typeface="ＭＳ Ｐゴシック" charset="0"/>
                <a:cs typeface="Times New Roman" charset="0"/>
              </a:rPr>
              <a:t>best of two </a:t>
            </a:r>
            <a:r>
              <a:rPr lang="en-US" sz="2200">
                <a:latin typeface="Times New Roman" charset="0"/>
                <a:ea typeface="ＭＳ Ｐゴシック" charset="0"/>
                <a:cs typeface="Times New Roman" charset="0"/>
              </a:rPr>
              <a:t>(different) </a:t>
            </a:r>
            <a:r>
              <a:rPr lang="en-US" sz="2400" i="1">
                <a:latin typeface="Times New Roman" charset="0"/>
                <a:ea typeface="ＭＳ Ｐゴシック" charset="0"/>
                <a:cs typeface="Times New Roman" charset="0"/>
              </a:rPr>
              <a:t>worlds</a:t>
            </a:r>
            <a:r>
              <a:rPr lang="en-US" sz="2400">
                <a:latin typeface="Times New Roman" charset="0"/>
                <a:ea typeface="ＭＳ Ｐゴシック" charset="0"/>
                <a:cs typeface="Times New Roman" charset="0"/>
              </a:rPr>
              <a:t>. Yet to achieve this, we must take a </a:t>
            </a:r>
            <a:r>
              <a:rPr lang="en-US" sz="2400">
                <a:solidFill>
                  <a:srgbClr val="0000FF"/>
                </a:solidFill>
                <a:latin typeface="Times New Roman" charset="0"/>
                <a:ea typeface="ＭＳ Ｐゴシック" charset="0"/>
                <a:cs typeface="Times New Roman" charset="0"/>
              </a:rPr>
              <a:t>holistic approach</a:t>
            </a:r>
            <a:r>
              <a:rPr lang="en-US" sz="2400">
                <a:latin typeface="Times New Roman" charset="0"/>
                <a:ea typeface="ＭＳ Ｐゴシック" charset="0"/>
                <a:cs typeface="Times New Roman" charset="0"/>
              </a:rPr>
              <a:t>, a point righteously made by the organizers of this </a:t>
            </a:r>
            <a:r>
              <a:rPr lang="fr-FR" sz="2400">
                <a:latin typeface="Times New Roman"/>
                <a:cs typeface="Times New Roman"/>
              </a:rPr>
              <a:t>workshop.</a:t>
            </a:r>
            <a:r>
              <a:rPr lang="en-US" sz="2400">
                <a:latin typeface="Times New Roman"/>
                <a:ea typeface="ＭＳ Ｐゴシック" charset="0"/>
                <a:cs typeface="Times New Roman"/>
              </a:rPr>
              <a:t> </a:t>
            </a:r>
          </a:p>
          <a:p>
            <a:pPr marL="342900" indent="-342900" algn="just" eaLnBrk="1" hangingPunct="1">
              <a:buFont typeface="Arial"/>
              <a:buChar char="•"/>
              <a:defRPr/>
            </a:pPr>
            <a:endParaRPr lang="en-US" sz="2400">
              <a:latin typeface="Times New Roman" charset="0"/>
              <a:ea typeface="ＭＳ Ｐゴシック" charset="0"/>
              <a:cs typeface="Times New Roman" charset="0"/>
            </a:endParaRPr>
          </a:p>
          <a:p>
            <a:pPr marL="0" indent="0" algn="just" eaLnBrk="1" hangingPunct="1">
              <a:buFont typeface="Georgia" charset="0"/>
              <a:buNone/>
              <a:defRPr/>
            </a:pPr>
            <a:endParaRPr lang="en-US" sz="2400">
              <a:latin typeface="Times New Roman" charset="0"/>
              <a:ea typeface="ＭＳ Ｐゴシック" charset="0"/>
              <a:cs typeface="Times New Roman" charset="0"/>
            </a:endParaRPr>
          </a:p>
          <a:p>
            <a:pPr marL="0" indent="0" eaLnBrk="1" hangingPunct="1">
              <a:defRPr/>
            </a:pPr>
            <a:endParaRPr lang="fr-FR">
              <a:latin typeface="Calibri" charset="0"/>
              <a:ea typeface="ＭＳ Ｐゴシック" charset="0"/>
            </a:endParaRP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42</a:t>
            </a:fld>
            <a:endParaRPr lang="fr-FR" sz="1600"/>
          </a:p>
        </p:txBody>
      </p:sp>
    </p:spTree>
    <p:extLst>
      <p:ext uri="{BB962C8B-B14F-4D97-AF65-F5344CB8AC3E}">
        <p14:creationId xmlns:p14="http://schemas.microsoft.com/office/powerpoint/2010/main" val="536198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153400" cy="507831"/>
          </a:xfrm>
        </p:spPr>
        <p:txBody>
          <a:bodyPr/>
          <a:lstStyle/>
          <a:p>
            <a:pPr eaLnBrk="1" hangingPunct="1">
              <a:defRPr/>
            </a:pPr>
            <a:r>
              <a:rPr lang="en-US">
                <a:solidFill>
                  <a:schemeClr val="tx1"/>
                </a:solidFill>
                <a:latin typeface="Arial" charset="0"/>
                <a:ea typeface="ＭＳ Ｐゴシック" charset="0"/>
                <a:cs typeface="ＭＳ Ｐゴシック" charset="0"/>
              </a:rPr>
              <a:t>One last word</a:t>
            </a:r>
            <a:endParaRPr lang="fr-FR">
              <a:solidFill>
                <a:schemeClr val="tx1"/>
              </a:solidFill>
            </a:endParaRPr>
          </a:p>
        </p:txBody>
      </p:sp>
      <p:sp>
        <p:nvSpPr>
          <p:cNvPr id="3" name="Espace réservé du contenu 2"/>
          <p:cNvSpPr>
            <a:spLocks noGrp="1"/>
          </p:cNvSpPr>
          <p:nvPr>
            <p:ph idx="1"/>
          </p:nvPr>
        </p:nvSpPr>
        <p:spPr>
          <a:xfrm>
            <a:off x="228600" y="1928813"/>
            <a:ext cx="8782050" cy="2125662"/>
          </a:xfrm>
        </p:spPr>
        <p:txBody>
          <a:bodyPr/>
          <a:lstStyle/>
          <a:p>
            <a:pPr marL="0" indent="0" algn="ctr">
              <a:buFont typeface="Georgia" charset="0"/>
              <a:buNone/>
              <a:defRPr/>
            </a:pPr>
            <a:r>
              <a:rPr lang="en-US">
                <a:solidFill>
                  <a:schemeClr val="bg2"/>
                </a:solidFill>
              </a:rPr>
              <a:t>Sure</a:t>
            </a:r>
            <a:r>
              <a:rPr lang="en-US"/>
              <a:t>, "</a:t>
            </a:r>
            <a:r>
              <a:rPr lang="en-US">
                <a:solidFill>
                  <a:srgbClr val="000090"/>
                </a:solidFill>
              </a:rPr>
              <a:t>this is </a:t>
            </a:r>
            <a:r>
              <a:rPr lang="en-US">
                <a:solidFill>
                  <a:srgbClr val="FF0000"/>
                </a:solidFill>
              </a:rPr>
              <a:t>not</a:t>
            </a:r>
            <a:r>
              <a:rPr lang="en-US">
                <a:solidFill>
                  <a:srgbClr val="000090"/>
                </a:solidFill>
              </a:rPr>
              <a:t> the </a:t>
            </a:r>
            <a:r>
              <a:rPr lang="en-US">
                <a:solidFill>
                  <a:srgbClr val="0000FF"/>
                </a:solidFill>
              </a:rPr>
              <a:t>end</a:t>
            </a:r>
            <a:r>
              <a:rPr lang="en-US">
                <a:solidFill>
                  <a:srgbClr val="000090"/>
                </a:solidFill>
              </a:rPr>
              <a:t>. </a:t>
            </a:r>
          </a:p>
          <a:p>
            <a:pPr marL="0" indent="0" algn="ctr">
              <a:buFont typeface="Georgia" charset="0"/>
              <a:buNone/>
              <a:defRPr/>
            </a:pPr>
            <a:r>
              <a:rPr lang="en-US">
                <a:solidFill>
                  <a:srgbClr val="000090"/>
                </a:solidFill>
              </a:rPr>
              <a:t>It is </a:t>
            </a:r>
            <a:r>
              <a:rPr lang="en-US">
                <a:solidFill>
                  <a:schemeClr val="tx2">
                    <a:lumMod val="40000"/>
                    <a:lumOff val="60000"/>
                  </a:schemeClr>
                </a:solidFill>
              </a:rPr>
              <a:t>not even </a:t>
            </a:r>
            <a:r>
              <a:rPr lang="en-US">
                <a:solidFill>
                  <a:srgbClr val="000090"/>
                </a:solidFill>
              </a:rPr>
              <a:t>the </a:t>
            </a:r>
            <a:r>
              <a:rPr lang="en-US">
                <a:solidFill>
                  <a:srgbClr val="0000FF"/>
                </a:solidFill>
              </a:rPr>
              <a:t>beginning of the end</a:t>
            </a:r>
            <a:r>
              <a:rPr lang="en-US">
                <a:solidFill>
                  <a:srgbClr val="000090"/>
                </a:solidFill>
              </a:rPr>
              <a:t>, </a:t>
            </a:r>
          </a:p>
          <a:p>
            <a:pPr marL="0" indent="0" algn="ctr">
              <a:buFont typeface="Georgia" charset="0"/>
              <a:buNone/>
              <a:defRPr/>
            </a:pPr>
            <a:r>
              <a:rPr lang="en-US">
                <a:solidFill>
                  <a:srgbClr val="000090"/>
                </a:solidFill>
              </a:rPr>
              <a:t>but </a:t>
            </a:r>
            <a:r>
              <a:rPr lang="en-US">
                <a:solidFill>
                  <a:srgbClr val="FF7070"/>
                </a:solidFill>
              </a:rPr>
              <a:t>perhaps</a:t>
            </a:r>
            <a:r>
              <a:rPr lang="en-US">
                <a:solidFill>
                  <a:srgbClr val="000090"/>
                </a:solidFill>
              </a:rPr>
              <a:t>, it's the </a:t>
            </a:r>
            <a:r>
              <a:rPr lang="en-US">
                <a:solidFill>
                  <a:srgbClr val="0000FF"/>
                </a:solidFill>
              </a:rPr>
              <a:t>end of the beginning</a:t>
            </a:r>
            <a:r>
              <a:rPr lang="en-US"/>
              <a:t>"</a:t>
            </a:r>
            <a:r>
              <a:rPr lang="en-US">
                <a:latin typeface="Times" charset="0"/>
              </a:rPr>
              <a:t> </a:t>
            </a:r>
          </a:p>
          <a:p>
            <a:pPr marL="0" indent="0" algn="ctr">
              <a:spcAft>
                <a:spcPts val="600"/>
              </a:spcAft>
              <a:buFont typeface="Georgia" charset="0"/>
              <a:buNone/>
              <a:defRPr/>
            </a:pPr>
            <a:r>
              <a:rPr lang="en-US" sz="2400">
                <a:latin typeface="Times" charset="0"/>
              </a:rPr>
              <a:t>(W. Churchill)</a:t>
            </a:r>
          </a:p>
          <a:p>
            <a:pPr algn="just" eaLnBrk="1" hangingPunct="1">
              <a:defRPr/>
            </a:pPr>
            <a:endParaRPr lang="en-US" sz="2400">
              <a:latin typeface="Times New Roman" charset="0"/>
              <a:ea typeface="ＭＳ Ｐゴシック" charset="0"/>
              <a:cs typeface="Times New Roman" charset="0"/>
            </a:endParaRPr>
          </a:p>
          <a:p>
            <a:pPr marL="0" indent="0" algn="just" eaLnBrk="1" hangingPunct="1">
              <a:buFont typeface="Georgia" charset="0"/>
              <a:buNone/>
              <a:defRPr/>
            </a:pPr>
            <a:endParaRPr lang="en-US" sz="2400">
              <a:latin typeface="Times New Roman" charset="0"/>
              <a:ea typeface="ＭＳ Ｐゴシック" charset="0"/>
              <a:cs typeface="Times New Roman" charset="0"/>
            </a:endParaRPr>
          </a:p>
          <a:p>
            <a:pPr marL="0" indent="0" eaLnBrk="1" hangingPunct="1">
              <a:defRPr/>
            </a:pPr>
            <a:endParaRPr lang="fr-FR">
              <a:latin typeface="Calibri" charset="0"/>
              <a:ea typeface="ＭＳ Ｐゴシック" charset="0"/>
            </a:endParaRP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43</a:t>
            </a:fld>
            <a:endParaRPr lang="fr-FR" sz="1600"/>
          </a:p>
        </p:txBody>
      </p:sp>
    </p:spTree>
    <p:extLst>
      <p:ext uri="{BB962C8B-B14F-4D97-AF65-F5344CB8AC3E}">
        <p14:creationId xmlns:p14="http://schemas.microsoft.com/office/powerpoint/2010/main" val="259430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1° Nature of the problem</a:t>
            </a:r>
            <a:endParaRPr lang="en-US" sz="2400"/>
          </a:p>
        </p:txBody>
      </p:sp>
      <p:sp>
        <p:nvSpPr>
          <p:cNvPr id="1134595" name="Rectangle 3"/>
          <p:cNvSpPr>
            <a:spLocks noGrp="1" noChangeArrowheads="1"/>
          </p:cNvSpPr>
          <p:nvPr>
            <p:ph type="body" idx="1"/>
          </p:nvPr>
        </p:nvSpPr>
        <p:spPr>
          <a:xfrm>
            <a:off x="304800" y="2057400"/>
            <a:ext cx="8610600" cy="3276600"/>
          </a:xfrm>
        </p:spPr>
        <p:txBody>
          <a:bodyPr/>
          <a:lstStyle/>
          <a:p>
            <a:pPr marL="82550" lvl="1" indent="0">
              <a:buNone/>
            </a:pPr>
            <a:r>
              <a:rPr lang="en-US" b="1"/>
              <a:t>First mention</a:t>
            </a:r>
            <a:endParaRPr lang="en-US" sz="2000"/>
          </a:p>
          <a:p>
            <a:pPr marL="425450" lvl="1" indent="-342900">
              <a:buBlip>
                <a:blip r:embed="rId2"/>
              </a:buBlip>
            </a:pPr>
            <a:r>
              <a:rPr lang="en-US"/>
              <a:t>full description </a:t>
            </a:r>
            <a:r>
              <a:rPr lang="en-US" sz="2000"/>
              <a:t>(once upon a time there was </a:t>
            </a:r>
            <a:r>
              <a:rPr lang="en-US" sz="2000">
                <a:solidFill>
                  <a:srgbClr val="FF0000"/>
                </a:solidFill>
              </a:rPr>
              <a:t>a</a:t>
            </a:r>
            <a:r>
              <a:rPr lang="en-US" sz="2000"/>
              <a:t> king....)</a:t>
            </a:r>
          </a:p>
          <a:p>
            <a:pPr marL="82550" lvl="1" indent="0">
              <a:buNone/>
            </a:pPr>
            <a:endParaRPr lang="en-US" sz="2000"/>
          </a:p>
          <a:p>
            <a:pPr marL="82550" lvl="1" indent="0">
              <a:spcBef>
                <a:spcPts val="1200"/>
              </a:spcBef>
              <a:buNone/>
            </a:pPr>
            <a:r>
              <a:rPr lang="en-US" b="1"/>
              <a:t>Subsequent reference</a:t>
            </a:r>
            <a:endParaRPr lang="en-US" sz="2000"/>
          </a:p>
          <a:p>
            <a:pPr marL="425450" lvl="1" indent="-342900">
              <a:buBlip>
                <a:blip r:embed="rId2"/>
              </a:buBlip>
            </a:pPr>
            <a:r>
              <a:rPr lang="en-US"/>
              <a:t>definite description </a:t>
            </a:r>
            <a:r>
              <a:rPr lang="en-US" sz="2000"/>
              <a:t>(</a:t>
            </a:r>
            <a:r>
              <a:rPr lang="en-US" sz="2000">
                <a:solidFill>
                  <a:srgbClr val="FF0000"/>
                </a:solidFill>
              </a:rPr>
              <a:t>the</a:t>
            </a:r>
            <a:r>
              <a:rPr lang="en-US" sz="2000"/>
              <a:t>/this king)</a:t>
            </a:r>
          </a:p>
          <a:p>
            <a:pPr marL="425450" lvl="1" indent="-342900">
              <a:buBlip>
                <a:blip r:embed="rId2"/>
              </a:buBlip>
            </a:pPr>
            <a:r>
              <a:rPr lang="en-US"/>
              <a:t>abbreviated reference </a:t>
            </a:r>
            <a:r>
              <a:rPr lang="en-US" sz="2000"/>
              <a:t>(</a:t>
            </a:r>
            <a:r>
              <a:rPr lang="en-US" sz="2000">
                <a:solidFill>
                  <a:srgbClr val="FF0000"/>
                </a:solidFill>
              </a:rPr>
              <a:t>this</a:t>
            </a:r>
            <a:r>
              <a:rPr lang="en-US" sz="2000"/>
              <a:t> king, </a:t>
            </a:r>
            <a:r>
              <a:rPr lang="en-US" sz="2000">
                <a:solidFill>
                  <a:srgbClr val="FF0000"/>
                </a:solidFill>
              </a:rPr>
              <a:t>he</a:t>
            </a:r>
            <a:r>
              <a:rPr lang="en-US" sz="2000"/>
              <a:t>....)</a:t>
            </a:r>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4</a:t>
            </a:fld>
            <a:endParaRPr lang="fr-FR" sz="1600"/>
          </a:p>
        </p:txBody>
      </p:sp>
    </p:spTree>
    <p:extLst>
      <p:ext uri="{BB962C8B-B14F-4D97-AF65-F5344CB8AC3E}">
        <p14:creationId xmlns:p14="http://schemas.microsoft.com/office/powerpoint/2010/main" val="1721710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984885"/>
          </a:xfrm>
        </p:spPr>
        <p:txBody>
          <a:bodyPr/>
          <a:lstStyle/>
          <a:p>
            <a:r>
              <a:rPr lang="en-US"/>
              <a:t>Referring expressions, source of potential misunderstandings</a:t>
            </a:r>
            <a:endParaRPr lang="en-US" sz="2400"/>
          </a:p>
        </p:txBody>
      </p:sp>
      <p:sp>
        <p:nvSpPr>
          <p:cNvPr id="1134595" name="Rectangle 3"/>
          <p:cNvSpPr>
            <a:spLocks noGrp="1" noChangeArrowheads="1"/>
          </p:cNvSpPr>
          <p:nvPr>
            <p:ph type="body" idx="1"/>
          </p:nvPr>
        </p:nvSpPr>
        <p:spPr>
          <a:xfrm>
            <a:off x="304800" y="1676400"/>
            <a:ext cx="8610600" cy="3962400"/>
          </a:xfrm>
        </p:spPr>
        <p:txBody>
          <a:bodyPr/>
          <a:lstStyle/>
          <a:p>
            <a:pPr marL="82550" lvl="1" indent="0">
              <a:spcAft>
                <a:spcPts val="1200"/>
              </a:spcAft>
              <a:buNone/>
            </a:pPr>
            <a:r>
              <a:rPr lang="en-US">
                <a:latin typeface="Times New Roman"/>
                <a:cs typeface="Times New Roman"/>
              </a:rPr>
              <a:t>Even highly experienced speakers sometimes fail to evoke the intended object in the listener's mind, causing misunderstandings:</a:t>
            </a:r>
          </a:p>
          <a:p>
            <a:pPr marL="82550" lvl="1" indent="0">
              <a:spcAft>
                <a:spcPts val="1200"/>
              </a:spcAft>
              <a:buNone/>
            </a:pPr>
            <a:endParaRPr lang="en-US">
              <a:latin typeface="Times New Roman"/>
              <a:cs typeface="Times New Roman"/>
            </a:endParaRPr>
          </a:p>
          <a:p>
            <a:pPr marL="720725" lvl="1" indent="0">
              <a:buNone/>
              <a:tabLst>
                <a:tab pos="3136900" algn="l"/>
              </a:tabLst>
            </a:pPr>
            <a:r>
              <a:rPr lang="en-US" sz="2000">
                <a:latin typeface="Courier"/>
                <a:cs typeface="Courier"/>
              </a:rPr>
              <a:t>Uncle Henry:  	You say Dorothy bit you. </a:t>
            </a:r>
          </a:p>
          <a:p>
            <a:pPr marL="720725" lvl="1" indent="0">
              <a:buNone/>
              <a:tabLst>
                <a:tab pos="3136900" algn="l"/>
              </a:tabLst>
            </a:pPr>
            <a:r>
              <a:rPr lang="en-US" sz="2000">
                <a:latin typeface="Courier"/>
                <a:cs typeface="Courier"/>
              </a:rPr>
              <a:t>Neighbor lady: 	No her dog. </a:t>
            </a:r>
          </a:p>
          <a:p>
            <a:pPr marL="720725" lvl="1" indent="0">
              <a:buNone/>
              <a:tabLst>
                <a:tab pos="3136900" algn="l"/>
              </a:tabLst>
            </a:pPr>
            <a:r>
              <a:rPr lang="en-US" sz="2000">
                <a:latin typeface="Courier"/>
                <a:cs typeface="Courier"/>
              </a:rPr>
              <a:t>Uncle Henry:  	Oh, she bit her dog. </a:t>
            </a:r>
          </a:p>
          <a:p>
            <a:pPr marL="720725" lvl="1" indent="0">
              <a:buNone/>
              <a:tabLst>
                <a:tab pos="3136900" algn="l"/>
              </a:tabLst>
            </a:pPr>
            <a:endParaRPr lang="en-US" sz="2000">
              <a:latin typeface="Courier"/>
              <a:cs typeface="Courier"/>
            </a:endParaRPr>
          </a:p>
          <a:p>
            <a:pPr marL="987425" lvl="1" indent="0">
              <a:buNone/>
            </a:pPr>
            <a:endParaRPr lang="en-US" sz="800">
              <a:latin typeface="Times New Roman"/>
              <a:cs typeface="Times New Roman"/>
            </a:endParaRPr>
          </a:p>
          <a:p>
            <a:pPr marL="82550" lvl="1" indent="0">
              <a:buNone/>
            </a:pPr>
            <a:r>
              <a:rPr lang="en-US">
                <a:latin typeface="Times New Roman"/>
                <a:cs typeface="Times New Roman"/>
              </a:rPr>
              <a:t>Obviously, here is a problem concerning the object in </a:t>
            </a:r>
            <a:r>
              <a:rPr lang="en-US" i="1">
                <a:latin typeface="Times New Roman"/>
                <a:cs typeface="Times New Roman"/>
              </a:rPr>
              <a:t>focus</a:t>
            </a:r>
            <a:r>
              <a:rPr lang="en-US"/>
              <a:t> : </a:t>
            </a:r>
            <a:r>
              <a:rPr lang="en-US">
                <a:latin typeface="Times New Roman"/>
                <a:cs typeface="Times New Roman"/>
              </a:rPr>
              <a:t>agent/patient.</a:t>
            </a:r>
          </a:p>
          <a:p>
            <a:pPr marL="82550" lvl="1" indent="0">
              <a:buNone/>
            </a:pPr>
            <a:endParaRPr lang="fr-FR">
              <a:latin typeface="Times New Roman"/>
              <a:cs typeface="Times New Roman"/>
            </a:endParaRPr>
          </a:p>
          <a:p>
            <a:pPr marL="82550" lvl="1" indent="0">
              <a:buNone/>
            </a:pPr>
            <a:endParaRPr lang="en-US"/>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5</a:t>
            </a:fld>
            <a:endParaRPr lang="fr-FR" sz="1600"/>
          </a:p>
        </p:txBody>
      </p:sp>
    </p:spTree>
    <p:extLst>
      <p:ext uri="{BB962C8B-B14F-4D97-AF65-F5344CB8AC3E}">
        <p14:creationId xmlns:p14="http://schemas.microsoft.com/office/powerpoint/2010/main" val="42722792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2° Why are they difficult ?</a:t>
            </a:r>
            <a:endParaRPr lang="en-US" sz="2400"/>
          </a:p>
        </p:txBody>
      </p:sp>
      <p:sp>
        <p:nvSpPr>
          <p:cNvPr id="1134595" name="Rectangle 3"/>
          <p:cNvSpPr>
            <a:spLocks noGrp="1" noChangeArrowheads="1"/>
          </p:cNvSpPr>
          <p:nvPr>
            <p:ph type="body" idx="1"/>
          </p:nvPr>
        </p:nvSpPr>
        <p:spPr>
          <a:xfrm>
            <a:off x="228600" y="1066800"/>
            <a:ext cx="8610600" cy="2133600"/>
          </a:xfrm>
        </p:spPr>
        <p:txBody>
          <a:bodyPr/>
          <a:lstStyle/>
          <a:p>
            <a:pPr marL="82550" lvl="1" indent="0">
              <a:buNone/>
            </a:pPr>
            <a:r>
              <a:rPr lang="en-US" b="1"/>
              <a:t>Giving directions</a:t>
            </a:r>
            <a:endParaRPr lang="en-US" sz="2000"/>
          </a:p>
          <a:p>
            <a:pPr marL="425450" lvl="1" indent="-342900">
              <a:buFont typeface="Arial"/>
              <a:buChar char="•"/>
            </a:pPr>
            <a:r>
              <a:rPr lang="en-US" sz="2200">
                <a:solidFill>
                  <a:srgbClr val="000090"/>
                </a:solidFill>
              </a:rPr>
              <a:t>Problem to be solved </a:t>
            </a:r>
            <a:r>
              <a:rPr lang="en-US" sz="2200"/>
              <a:t>: receive instructions of how to get to a specific place?</a:t>
            </a:r>
          </a:p>
          <a:p>
            <a:pPr marL="425450" lvl="1" indent="-342900">
              <a:buFont typeface="Arial"/>
              <a:buChar char="•"/>
            </a:pPr>
            <a:r>
              <a:rPr lang="en-US" sz="2200">
                <a:solidFill>
                  <a:srgbClr val="000090"/>
                </a:solidFill>
              </a:rPr>
              <a:t>Problem</a:t>
            </a:r>
            <a:r>
              <a:rPr lang="en-US" sz="2200"/>
              <a:t>: get precise reference points</a:t>
            </a:r>
            <a:br>
              <a:rPr lang="en-US" sz="2200"/>
            </a:br>
            <a:endParaRPr lang="en-US" sz="2200"/>
          </a:p>
          <a:p>
            <a:pPr marL="82550" lvl="1" indent="0">
              <a:buNone/>
            </a:pPr>
            <a:endParaRPr lang="en-US"/>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ZoneTexte 4"/>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6</a:t>
            </a:fld>
            <a:endParaRPr lang="fr-FR" sz="1600"/>
          </a:p>
        </p:txBody>
      </p:sp>
    </p:spTree>
    <p:extLst>
      <p:ext uri="{BB962C8B-B14F-4D97-AF65-F5344CB8AC3E}">
        <p14:creationId xmlns:p14="http://schemas.microsoft.com/office/powerpoint/2010/main" val="23071434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Poor instruction</a:t>
            </a:r>
            <a:endParaRPr lang="en-US" sz="2400"/>
          </a:p>
        </p:txBody>
      </p:sp>
      <p:sp>
        <p:nvSpPr>
          <p:cNvPr id="1134595" name="Rectangle 3"/>
          <p:cNvSpPr>
            <a:spLocks noGrp="1" noChangeArrowheads="1"/>
          </p:cNvSpPr>
          <p:nvPr>
            <p:ph type="body" idx="1"/>
          </p:nvPr>
        </p:nvSpPr>
        <p:spPr>
          <a:xfrm>
            <a:off x="228600" y="1676400"/>
            <a:ext cx="8610600" cy="4572000"/>
          </a:xfrm>
        </p:spPr>
        <p:txBody>
          <a:bodyPr/>
          <a:lstStyle/>
          <a:p>
            <a:pPr marL="0" lvl="1" indent="0">
              <a:buNone/>
              <a:tabLst>
                <a:tab pos="1790700" algn="l"/>
              </a:tabLst>
            </a:pPr>
            <a:r>
              <a:rPr lang="en-US" sz="2200" b="1"/>
              <a:t>Goal: 		</a:t>
            </a:r>
            <a:r>
              <a:rPr lang="en-US" sz="2200"/>
              <a:t>Find out at what stop to get off the bus</a:t>
            </a:r>
          </a:p>
          <a:p>
            <a:pPr marL="0" indent="0">
              <a:tabLst>
                <a:tab pos="1790700" algn="l"/>
              </a:tabLst>
            </a:pPr>
            <a:r>
              <a:rPr lang="en-US" sz="2200" b="1"/>
              <a:t>Context</a:t>
            </a:r>
            <a:r>
              <a:rPr lang="en-US" sz="2200"/>
              <a:t> : 	on a bus in London, </a:t>
            </a:r>
          </a:p>
          <a:p>
            <a:pPr marL="1790700" indent="-1790700" algn="l">
              <a:tabLst>
                <a:tab pos="1790700" algn="l"/>
              </a:tabLst>
            </a:pPr>
            <a:r>
              <a:rPr lang="en-US" sz="2200" b="1"/>
              <a:t>Q A</a:t>
            </a:r>
            <a:r>
              <a:rPr lang="en-US" sz="2200"/>
              <a:t> to </a:t>
            </a:r>
            <a:r>
              <a:rPr lang="en-US" sz="2200" b="1"/>
              <a:t>B</a:t>
            </a:r>
            <a:r>
              <a:rPr lang="en-US" sz="2200"/>
              <a:t>:	</a:t>
            </a:r>
            <a:r>
              <a:rPr lang="en-US" sz="2200">
                <a:solidFill>
                  <a:srgbClr val="000090"/>
                </a:solidFill>
              </a:rPr>
              <a:t>Where shall I get off in order to reach Piccadilly Circus</a:t>
            </a:r>
            <a:r>
              <a:rPr lang="en-US" sz="2200"/>
              <a:t>?</a:t>
            </a:r>
          </a:p>
          <a:p>
            <a:pPr marL="0" indent="0"/>
            <a:r>
              <a:rPr lang="en-US" sz="2200" b="1"/>
              <a:t>B’s answer: </a:t>
            </a:r>
            <a:r>
              <a:rPr lang="en-US" sz="2200"/>
              <a:t>	</a:t>
            </a:r>
            <a:r>
              <a:rPr lang="en-US" sz="2200">
                <a:solidFill>
                  <a:srgbClr val="000090"/>
                </a:solidFill>
              </a:rPr>
              <a:t>Get off at the stop just before mine</a:t>
            </a:r>
            <a:r>
              <a:rPr lang="en-US" sz="2200"/>
              <a:t>. </a:t>
            </a:r>
            <a:br>
              <a:rPr lang="en-US" sz="2200"/>
            </a:br>
            <a:r>
              <a:rPr lang="en-US" sz="2200"/>
              <a:t/>
            </a:r>
            <a:br>
              <a:rPr lang="en-US" sz="2200"/>
            </a:br>
            <a:r>
              <a:rPr lang="en-US" sz="2200"/>
              <a:t>While this may well be a </a:t>
            </a:r>
            <a:r>
              <a:rPr lang="en-US" sz="2200" i="1"/>
              <a:t>distinguishing description </a:t>
            </a:r>
            <a:r>
              <a:rPr lang="en-US" sz="2200"/>
              <a:t>of the </a:t>
            </a:r>
            <a:r>
              <a:rPr lang="en-US" sz="2200" i="1"/>
              <a:t>intended referent</a:t>
            </a:r>
            <a:r>
              <a:rPr lang="en-US" sz="2200"/>
              <a:t>, it is probably not of much use, as, by the time B leaves the bus, A will have missed already the stop s/he would have liked to get off.</a:t>
            </a:r>
            <a:endParaRPr lang="fr-FR" sz="2200"/>
          </a:p>
          <a:p>
            <a:pPr marL="0" indent="0" algn="r"/>
            <a:r>
              <a:rPr lang="en-US" sz="1800"/>
              <a:t>Appelt, D. (1985). </a:t>
            </a:r>
            <a:r>
              <a:rPr lang="en-US" sz="1800" i="1"/>
              <a:t>Planning English Referring Expressions</a:t>
            </a:r>
            <a:r>
              <a:rPr lang="en-US" sz="1800"/>
              <a:t>. </a:t>
            </a:r>
            <a:br>
              <a:rPr lang="en-US" sz="1800"/>
            </a:br>
            <a:r>
              <a:rPr lang="en-US" sz="1800"/>
              <a:t>Cambridge University Press, New York.</a:t>
            </a:r>
            <a:r>
              <a:rPr lang="fr-FR" sz="1800">
                <a:effectLst/>
              </a:rPr>
              <a:t> </a:t>
            </a:r>
            <a:endParaRPr lang="en-US" sz="1800" b="1"/>
          </a:p>
        </p:txBody>
      </p:sp>
      <p:sp>
        <p:nvSpPr>
          <p:cNvPr id="4" name="ZoneTexte 3"/>
          <p:cNvSpPr txBox="1"/>
          <p:nvPr/>
        </p:nvSpPr>
        <p:spPr>
          <a:xfrm>
            <a:off x="8458200" y="6519446"/>
            <a:ext cx="685800" cy="338554"/>
          </a:xfrm>
          <a:prstGeom prst="rect">
            <a:avLst/>
          </a:prstGeom>
          <a:noFill/>
        </p:spPr>
        <p:txBody>
          <a:bodyPr wrap="square" rtlCol="0">
            <a:spAutoFit/>
          </a:bodyPr>
          <a:lstStyle/>
          <a:p>
            <a:pPr algn="ctr"/>
            <a:fld id="{0648FBE5-5FC4-CB44-B4FB-B88FD0607BC0}" type="slidenum">
              <a:rPr lang="fr-FR" sz="1600"/>
              <a:pPr algn="ctr"/>
              <a:t>7</a:t>
            </a:fld>
            <a:endParaRPr lang="fr-FR" sz="1600"/>
          </a:p>
        </p:txBody>
      </p:sp>
    </p:spTree>
    <p:extLst>
      <p:ext uri="{BB962C8B-B14F-4D97-AF65-F5344CB8AC3E}">
        <p14:creationId xmlns:p14="http://schemas.microsoft.com/office/powerpoint/2010/main" val="1664588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228600"/>
            <a:ext cx="8153400" cy="492443"/>
          </a:xfrm>
        </p:spPr>
        <p:txBody>
          <a:bodyPr/>
          <a:lstStyle/>
          <a:p>
            <a:r>
              <a:rPr lang="en-US"/>
              <a:t>2° Why are they difficult ?</a:t>
            </a:r>
            <a:endParaRPr lang="en-US" sz="2400"/>
          </a:p>
        </p:txBody>
      </p:sp>
      <p:sp>
        <p:nvSpPr>
          <p:cNvPr id="1134595" name="Rectangle 3"/>
          <p:cNvSpPr>
            <a:spLocks noGrp="1" noChangeArrowheads="1"/>
          </p:cNvSpPr>
          <p:nvPr>
            <p:ph type="body" idx="1"/>
          </p:nvPr>
        </p:nvSpPr>
        <p:spPr>
          <a:xfrm>
            <a:off x="228600" y="1600200"/>
            <a:ext cx="8610600" cy="3352800"/>
          </a:xfrm>
        </p:spPr>
        <p:txBody>
          <a:bodyPr/>
          <a:lstStyle/>
          <a:p>
            <a:pPr marL="82550" lvl="1" indent="0">
              <a:spcAft>
                <a:spcPts val="1200"/>
              </a:spcAft>
              <a:buNone/>
            </a:pPr>
            <a:r>
              <a:rPr lang="en-US" b="1"/>
              <a:t>Describing objects</a:t>
            </a:r>
            <a:endParaRPr lang="en-US" sz="2000"/>
          </a:p>
          <a:p>
            <a:pPr marL="425450" lvl="1" indent="-342900">
              <a:buFont typeface="Arial"/>
              <a:buChar char="•"/>
            </a:pPr>
            <a:r>
              <a:rPr lang="en-US">
                <a:solidFill>
                  <a:srgbClr val="000090"/>
                </a:solidFill>
              </a:rPr>
              <a:t>Goal</a:t>
            </a:r>
            <a:r>
              <a:rPr lang="en-US"/>
              <a:t> : calling for attention (dad)</a:t>
            </a:r>
          </a:p>
          <a:p>
            <a:pPr marL="425450" lvl="1" indent="-342900">
              <a:buFont typeface="Arial"/>
              <a:buChar char="•"/>
            </a:pPr>
            <a:r>
              <a:rPr lang="en-US">
                <a:solidFill>
                  <a:srgbClr val="000090"/>
                </a:solidFill>
              </a:rPr>
              <a:t>Problem</a:t>
            </a:r>
            <a:r>
              <a:rPr lang="en-US"/>
              <a:t> : ambiguity </a:t>
            </a:r>
            <a:br>
              <a:rPr lang="en-US"/>
            </a:br>
            <a:r>
              <a:rPr lang="en-US"/>
              <a:t>While from the caller’s point of view </a:t>
            </a:r>
            <a:r>
              <a:rPr lang="en-US" sz="2200"/>
              <a:t>(child) </a:t>
            </a:r>
            <a:r>
              <a:rPr lang="en-US"/>
              <a:t>there will be only one ‘dad’, from the dads’ point of view </a:t>
            </a:r>
            <a:r>
              <a:rPr lang="en-US" sz="2200"/>
              <a:t>(waiting in front of the school for their children to get out)</a:t>
            </a:r>
            <a:r>
              <a:rPr lang="en-US"/>
              <a:t>, there are many potential dads this voice is calling for.</a:t>
            </a:r>
          </a:p>
          <a:p>
            <a:pPr marL="82550" lvl="1" indent="0">
              <a:buNone/>
            </a:pPr>
            <a:endParaRPr lang="en-US"/>
          </a:p>
        </p:txBody>
      </p:sp>
      <p:sp>
        <p:nvSpPr>
          <p:cNvPr id="4" name="ZoneTexte 3"/>
          <p:cNvSpPr txBox="1"/>
          <p:nvPr/>
        </p:nvSpPr>
        <p:spPr>
          <a:xfrm>
            <a:off x="8458200" y="6400800"/>
            <a:ext cx="685800" cy="338554"/>
          </a:xfrm>
          <a:prstGeom prst="rect">
            <a:avLst/>
          </a:prstGeom>
          <a:noFill/>
        </p:spPr>
        <p:txBody>
          <a:bodyPr wrap="square" rtlCol="0">
            <a:spAutoFit/>
          </a:bodyPr>
          <a:lstStyle/>
          <a:p>
            <a:pPr algn="ctr"/>
            <a:fld id="{0648FBE5-5FC4-CB44-B4FB-B88FD0607BC0}" type="slidenum">
              <a:rPr lang="fr-FR" sz="1600"/>
              <a:pPr algn="ctr"/>
              <a:t>8</a:t>
            </a:fld>
            <a:endParaRPr lang="fr-FR" sz="1600"/>
          </a:p>
        </p:txBody>
      </p:sp>
    </p:spTree>
    <p:extLst>
      <p:ext uri="{BB962C8B-B14F-4D97-AF65-F5344CB8AC3E}">
        <p14:creationId xmlns:p14="http://schemas.microsoft.com/office/powerpoint/2010/main" val="31155503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SSM Sprint Jan 20-1">
  <a:themeElements>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SSM Sprint Jan 20-1">
  <a:themeElements>
    <a:clrScheme name="Personnalisée 34">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0A00FF"/>
      </a:hlink>
      <a:folHlink>
        <a:srgbClr val="199E0A"/>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Template-2012">
  <a:themeElements>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Template-2012">
  <a:themeElements>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Template-2012">
  <a:themeElements>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A-Template-2012">
  <a:themeElements>
    <a:clrScheme name="Personnalisée 25">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0917FF"/>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A-Template-2012">
  <a:themeElements>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fontScheme name="BSSM Sprint Jan 20-1">
      <a:majorFont>
        <a:latin typeface="Georgia"/>
        <a:ea typeface="ＭＳ Ｐゴシック"/>
        <a:cs typeface=""/>
      </a:majorFont>
      <a:minorFont>
        <a:latin typeface="Georgi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SSM Sprint Jan 20-1 1">
        <a:dk1>
          <a:srgbClr val="000000"/>
        </a:dk1>
        <a:lt1>
          <a:srgbClr val="FFFFFF"/>
        </a:lt1>
        <a:dk2>
          <a:srgbClr val="990000"/>
        </a:dk2>
        <a:lt2>
          <a:srgbClr val="666666"/>
        </a:lt2>
        <a:accent1>
          <a:srgbClr val="003399"/>
        </a:accent1>
        <a:accent2>
          <a:srgbClr val="330066"/>
        </a:accent2>
        <a:accent3>
          <a:srgbClr val="FFFFFF"/>
        </a:accent3>
        <a:accent4>
          <a:srgbClr val="000000"/>
        </a:accent4>
        <a:accent5>
          <a:srgbClr val="AAADCA"/>
        </a:accent5>
        <a:accent6>
          <a:srgbClr val="2D005C"/>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C:\WINNT\Profiles\shashi\Application Data\Microsoft\Templates\BSSM Sprint Jan 20-1.pot</Template>
  <TotalTime>10173</TotalTime>
  <Words>2735</Words>
  <Application>Microsoft Macintosh PowerPoint</Application>
  <PresentationFormat>Format US (216 x 279 mm)</PresentationFormat>
  <Paragraphs>417</Paragraphs>
  <Slides>44</Slides>
  <Notes>7</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44</vt:i4>
      </vt:variant>
    </vt:vector>
  </HeadingPairs>
  <TitlesOfParts>
    <vt:vector size="52" baseType="lpstr">
      <vt:lpstr>BSSM Sprint Jan 20-1</vt:lpstr>
      <vt:lpstr>1_BSSM Sprint Jan 20-1</vt:lpstr>
      <vt:lpstr>2_A-Template-2012</vt:lpstr>
      <vt:lpstr>A-Template-2012</vt:lpstr>
      <vt:lpstr>1_A-Template-2012</vt:lpstr>
      <vt:lpstr>7_A-Template-2012</vt:lpstr>
      <vt:lpstr>4_A-Template-2012</vt:lpstr>
      <vt:lpstr>Document</vt:lpstr>
      <vt:lpstr>Présentation PowerPoint</vt:lpstr>
      <vt:lpstr>Goal</vt:lpstr>
      <vt:lpstr>1° Nature of the problem</vt:lpstr>
      <vt:lpstr>1° Nature of the problem</vt:lpstr>
      <vt:lpstr>1° Nature of the problem</vt:lpstr>
      <vt:lpstr>Referring expressions, source of potential misunderstandings</vt:lpstr>
      <vt:lpstr>2° Why are they difficult ?</vt:lpstr>
      <vt:lpstr>Poor instruction</vt:lpstr>
      <vt:lpstr>2° Why are they difficult ?</vt:lpstr>
      <vt:lpstr>Aboutness : egocentric speaker</vt:lpstr>
      <vt:lpstr>Aboutness-continued</vt:lpstr>
      <vt:lpstr>Présentation PowerPoint</vt:lpstr>
      <vt:lpstr>Situation composed of the following 3 objects : 1 target and 2 possible distractors</vt:lpstr>
      <vt:lpstr>3° Web-based application  (3 attempts to help the language learner)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Show only what’s useful: cluster words by link types</vt:lpstr>
      <vt:lpstr>Don’t drown the user: ease navigation</vt:lpstr>
      <vt:lpstr>Plan A- the 3 principal steps</vt:lpstr>
      <vt:lpstr>Lexical access a two-step process mediated by the brain and an external resource (lexicon).  </vt:lpstr>
      <vt:lpstr>Présentation PowerPoint</vt:lpstr>
      <vt:lpstr>Présentation PowerPoint</vt:lpstr>
      <vt:lpstr>Présentation PowerPoint</vt:lpstr>
      <vt:lpstr>How to access the word stuck  on the tip of your tongue?</vt:lpstr>
      <vt:lpstr>Conclusion</vt:lpstr>
      <vt:lpstr>Need of defining a new partnership</vt:lpstr>
      <vt:lpstr>One last word</vt:lpstr>
    </vt:vector>
  </TitlesOfParts>
  <Company>UNT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Rada Mihalcea</dc:creator>
  <cp:lastModifiedBy>Mike</cp:lastModifiedBy>
  <cp:revision>365</cp:revision>
  <cp:lastPrinted>2011-11-28T12:37:19Z</cp:lastPrinted>
  <dcterms:created xsi:type="dcterms:W3CDTF">2002-02-12T23:22:55Z</dcterms:created>
  <dcterms:modified xsi:type="dcterms:W3CDTF">2018-07-14T19:59:22Z</dcterms:modified>
</cp:coreProperties>
</file>